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31A5-B955-4D86-8CE1-988FE545F68C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AA7F-AA73-41F5-AAF5-236A29FD96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382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31A5-B955-4D86-8CE1-988FE545F68C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AA7F-AA73-41F5-AAF5-236A29FD96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320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31A5-B955-4D86-8CE1-988FE545F68C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AA7F-AA73-41F5-AAF5-236A29FD96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830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31A5-B955-4D86-8CE1-988FE545F68C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AA7F-AA73-41F5-AAF5-236A29FD96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130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31A5-B955-4D86-8CE1-988FE545F68C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AA7F-AA73-41F5-AAF5-236A29FD96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48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31A5-B955-4D86-8CE1-988FE545F68C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AA7F-AA73-41F5-AAF5-236A29FD96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067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31A5-B955-4D86-8CE1-988FE545F68C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AA7F-AA73-41F5-AAF5-236A29FD96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950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31A5-B955-4D86-8CE1-988FE545F68C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AA7F-AA73-41F5-AAF5-236A29FD96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267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31A5-B955-4D86-8CE1-988FE545F68C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AA7F-AA73-41F5-AAF5-236A29FD96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323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31A5-B955-4D86-8CE1-988FE545F68C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AA7F-AA73-41F5-AAF5-236A29FD96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269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31A5-B955-4D86-8CE1-988FE545F68C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AA7F-AA73-41F5-AAF5-236A29FD96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024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631A5-B955-4D86-8CE1-988FE545F68C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9AA7F-AA73-41F5-AAF5-236A29FD96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22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7319" y="3506482"/>
            <a:ext cx="5022790" cy="1455089"/>
          </a:xfrm>
        </p:spPr>
        <p:txBody>
          <a:bodyPr anchor="ctr">
            <a:normAutofit/>
          </a:bodyPr>
          <a:lstStyle/>
          <a:p>
            <a:endParaRPr lang="fr-FR" sz="3200" dirty="0">
              <a:solidFill>
                <a:srgbClr val="00B050"/>
              </a:solidFill>
            </a:endParaRPr>
          </a:p>
          <a:p>
            <a:r>
              <a:rPr lang="fr-FR" sz="2800" b="1" dirty="0" smtClean="0">
                <a:solidFill>
                  <a:srgbClr val="00B050"/>
                </a:solidFill>
              </a:rPr>
              <a:t>Prévention-Dépistage-Sécurité</a:t>
            </a:r>
          </a:p>
          <a:p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561" y="1"/>
            <a:ext cx="6549439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9" y="5382099"/>
            <a:ext cx="1748267" cy="134255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4867" y="1028292"/>
            <a:ext cx="5680015" cy="1771912"/>
          </a:xfrm>
        </p:spPr>
        <p:txBody>
          <a:bodyPr>
            <a:no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fr-FR" sz="4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LE LIVRET </a:t>
            </a:r>
            <a:br>
              <a:rPr lang="fr-FR" sz="4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</a:br>
            <a:r>
              <a:rPr lang="fr-FR" sz="4400" b="1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D’ACCOMPAGNEMENT </a:t>
            </a:r>
            <a:br>
              <a:rPr lang="fr-FR" sz="4400" b="1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</a:rPr>
            </a:br>
            <a:r>
              <a:rPr lang="fr-FR" sz="4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MÉDICAL</a:t>
            </a:r>
            <a:endParaRPr lang="fr-FR" sz="4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15486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911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48150" y="107950"/>
            <a:ext cx="3352800" cy="1325563"/>
          </a:xfrm>
        </p:spPr>
        <p:txBody>
          <a:bodyPr>
            <a:noAutofit/>
          </a:bodyPr>
          <a:lstStyle/>
          <a:p>
            <a:pPr algn="ctr"/>
            <a:r>
              <a:rPr lang="fr-FR" sz="5400" b="1" dirty="0" smtClean="0">
                <a:solidFill>
                  <a:srgbClr val="002060"/>
                </a:solidFill>
              </a:rPr>
              <a:t>SYNTHESE</a:t>
            </a:r>
            <a:endParaRPr lang="fr-FR" sz="54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 smtClean="0"/>
              <a:t>OBJECTIF GLOBAL DE PRISE EN CHARGE </a:t>
            </a:r>
          </a:p>
          <a:p>
            <a:pPr marL="0" indent="0">
              <a:buNone/>
            </a:pPr>
            <a:endParaRPr lang="fr-FR" dirty="0"/>
          </a:p>
          <a:p>
            <a:pPr lvl="1"/>
            <a:r>
              <a:rPr lang="fr-FR" dirty="0" smtClean="0"/>
              <a:t>Capacités physiques</a:t>
            </a:r>
          </a:p>
          <a:p>
            <a:pPr lvl="1"/>
            <a:r>
              <a:rPr lang="fr-FR" dirty="0" smtClean="0"/>
              <a:t>Capacités techniques</a:t>
            </a:r>
          </a:p>
          <a:p>
            <a:pPr lvl="1"/>
            <a:r>
              <a:rPr lang="fr-FR" dirty="0" smtClean="0"/>
              <a:t>Capacités mentales</a:t>
            </a:r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 algn="ctr">
              <a:buNone/>
            </a:pPr>
            <a:r>
              <a:rPr lang="fr-FR" b="1" i="1" dirty="0" smtClean="0">
                <a:solidFill>
                  <a:srgbClr val="00B0F0"/>
                </a:solidFill>
              </a:rPr>
              <a:t>« Pas d’effort : pas de résultat ! »</a:t>
            </a:r>
          </a:p>
          <a:p>
            <a:pPr marL="457200" lvl="1" indent="0" algn="ctr">
              <a:buNone/>
            </a:pPr>
            <a:endParaRPr lang="fr-FR" b="1" i="1" dirty="0" smtClean="0">
              <a:solidFill>
                <a:srgbClr val="00B0F0"/>
              </a:solidFill>
            </a:endParaRPr>
          </a:p>
          <a:p>
            <a:pPr marL="457200" lvl="1" indent="0" algn="ctr">
              <a:buNone/>
            </a:pPr>
            <a:endParaRPr lang="fr-FR" b="1" i="1" dirty="0" smtClean="0">
              <a:solidFill>
                <a:srgbClr val="00B0F0"/>
              </a:solidFill>
            </a:endParaRPr>
          </a:p>
          <a:p>
            <a:r>
              <a:rPr lang="fr-FR" b="1" dirty="0" smtClean="0"/>
              <a:t>ACCEPTER LE REPOS ET LES SOINS</a:t>
            </a:r>
          </a:p>
          <a:p>
            <a:pPr marL="0" indent="0">
              <a:buNone/>
            </a:pPr>
            <a:endParaRPr lang="fr-FR" b="1" dirty="0" smtClean="0"/>
          </a:p>
          <a:p>
            <a:r>
              <a:rPr lang="fr-FR" b="1" dirty="0" smtClean="0"/>
              <a:t>TRAVAIL DES SPÉCIALISTES EN COMPLEMENTARITÉ 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5486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396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8612" y="321730"/>
            <a:ext cx="10029825" cy="132556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COMMISSION MÉDICALE COMITÉ DU TARN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6725" y="1854200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 smtClean="0"/>
              <a:t>Docteur Jean-Michel AURET </a:t>
            </a:r>
          </a:p>
          <a:p>
            <a:pPr marL="0" indent="0">
              <a:buNone/>
            </a:pPr>
            <a:r>
              <a:rPr lang="fr-FR" sz="2400" dirty="0" smtClean="0"/>
              <a:t>(médecin urgentiste et médecin du sport)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Docteur Bernard CHARTROU</a:t>
            </a:r>
          </a:p>
          <a:p>
            <a:pPr marL="0" indent="0">
              <a:buNone/>
            </a:pPr>
            <a:r>
              <a:rPr lang="fr-FR" sz="2400" dirty="0" smtClean="0"/>
              <a:t>(chirurgien dentiste)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Marie FONTAYNES </a:t>
            </a:r>
          </a:p>
          <a:p>
            <a:pPr marL="0" indent="0">
              <a:buNone/>
            </a:pPr>
            <a:r>
              <a:rPr lang="fr-FR" sz="2400" dirty="0"/>
              <a:t>(</a:t>
            </a:r>
            <a:r>
              <a:rPr lang="fr-FR" sz="2400" dirty="0" smtClean="0"/>
              <a:t>ostéopathe</a:t>
            </a:r>
            <a:r>
              <a:rPr lang="fr-FR" sz="2400" dirty="0" smtClean="0"/>
              <a:t>)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3100" b="1" dirty="0" smtClean="0"/>
              <a:t>Henri FRAISSE</a:t>
            </a:r>
          </a:p>
          <a:p>
            <a:pPr marL="0" indent="0">
              <a:buNone/>
            </a:pPr>
            <a:r>
              <a:rPr lang="fr-FR" sz="2400" dirty="0" smtClean="0"/>
              <a:t>(médecin retraité)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AF5"/>
              </a:clrFrom>
              <a:clrTo>
                <a:srgbClr val="FEFA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409312"/>
            <a:ext cx="3252787" cy="34316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0"/>
            <a:ext cx="15486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588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212725"/>
            <a:ext cx="3600450" cy="132556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00B050"/>
                </a:solidFill>
              </a:rPr>
              <a:t>LES OBJECTIFS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9625" y="1854200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Conseiller et aider les jeunes joueurs dans la préparation physique et le suivi sportif, </a:t>
            </a:r>
          </a:p>
          <a:p>
            <a:r>
              <a:rPr lang="fr-FR" dirty="0" smtClean="0"/>
              <a:t>Diminuer les risques de blessures et réparer au mieux celles qui surviennent,</a:t>
            </a:r>
          </a:p>
          <a:p>
            <a:r>
              <a:rPr lang="fr-FR" dirty="0" smtClean="0"/>
              <a:t>Responsabiliser le joueur : discipline personnelle et hygiène de vie,</a:t>
            </a:r>
          </a:p>
          <a:p>
            <a:r>
              <a:rPr lang="fr-FR" dirty="0" smtClean="0"/>
              <a:t>Favoriser la mise en sécurité.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b="1" dirty="0" smtClean="0"/>
              <a:t>1 livret joueurs et parents</a:t>
            </a:r>
          </a:p>
          <a:p>
            <a:pPr marL="0" indent="0" algn="ctr">
              <a:buNone/>
            </a:pPr>
            <a:r>
              <a:rPr lang="fr-FR" b="1" dirty="0" smtClean="0"/>
              <a:t>1 livret éducateurs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5486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810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2060"/>
                </a:solidFill>
              </a:rPr>
              <a:t>PRÉVENTION DES BLESSURES MUSCULAIRES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Hydratation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Échauffement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Bilan dentaire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Bilan </a:t>
            </a:r>
            <a:r>
              <a:rPr lang="fr-FR" dirty="0" err="1"/>
              <a:t>p</a:t>
            </a:r>
            <a:r>
              <a:rPr lang="fr-FR" dirty="0" err="1" smtClean="0"/>
              <a:t>odologique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Bilan ostéopathe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Bien choisir ses crampons</a:t>
            </a:r>
          </a:p>
        </p:txBody>
      </p:sp>
      <p:pic>
        <p:nvPicPr>
          <p:cNvPr id="4" name="Image 3" descr="Afficher l'image d'origin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88" b="25292"/>
          <a:stretch/>
        </p:blipFill>
        <p:spPr bwMode="auto">
          <a:xfrm>
            <a:off x="6914515" y="4969669"/>
            <a:ext cx="2724150" cy="1195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585136"/>
              </p:ext>
            </p:extLst>
          </p:nvPr>
        </p:nvGraphicFramePr>
        <p:xfrm>
          <a:off x="6989329" y="6245687"/>
          <a:ext cx="5085080" cy="42062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515235">
                  <a:extLst>
                    <a:ext uri="{9D8B030D-6E8A-4147-A177-3AD203B41FA5}">
                      <a16:colId xmlns:a16="http://schemas.microsoft.com/office/drawing/2014/main" val="1897234292"/>
                    </a:ext>
                  </a:extLst>
                </a:gridCol>
                <a:gridCol w="2569845">
                  <a:extLst>
                    <a:ext uri="{9D8B030D-6E8A-4147-A177-3AD203B41FA5}">
                      <a16:colId xmlns:a16="http://schemas.microsoft.com/office/drawing/2014/main" val="311290908"/>
                    </a:ext>
                  </a:extLst>
                </a:gridCol>
              </a:tblGrid>
              <a:tr h="339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50" dirty="0">
                          <a:effectLst/>
                        </a:rPr>
                        <a:t>Moulés à lamelles</a:t>
                      </a:r>
                      <a:endParaRPr lang="fr-FR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50" dirty="0">
                          <a:effectLst/>
                        </a:rPr>
                        <a:t> </a:t>
                      </a:r>
                      <a:endParaRPr lang="fr-FR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282125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" y="0"/>
            <a:ext cx="15486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365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6994">
            <a:off x="7706344" y="2443412"/>
            <a:ext cx="3658609" cy="2442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rgbClr val="C00000"/>
                </a:solidFill>
              </a:rPr>
              <a:t>Je ne fais pas …!</a:t>
            </a:r>
          </a:p>
          <a:p>
            <a:endParaRPr lang="fr-FR" b="1" dirty="0"/>
          </a:p>
          <a:p>
            <a:pPr marL="0" indent="0">
              <a:buNone/>
            </a:pPr>
            <a:r>
              <a:rPr lang="fr-FR" b="1" dirty="0" smtClean="0">
                <a:solidFill>
                  <a:srgbClr val="00B050"/>
                </a:solidFill>
              </a:rPr>
              <a:t>Je fais …!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Classification des lésions musculaires</a:t>
            </a:r>
          </a:p>
          <a:p>
            <a:pPr lvl="1"/>
            <a:r>
              <a:rPr lang="fr-FR" dirty="0" smtClean="0"/>
              <a:t>Élongation</a:t>
            </a:r>
          </a:p>
          <a:p>
            <a:pPr lvl="1"/>
            <a:r>
              <a:rPr lang="fr-FR" dirty="0" smtClean="0"/>
              <a:t>Déchirure</a:t>
            </a:r>
          </a:p>
          <a:p>
            <a:pPr lvl="1"/>
            <a:r>
              <a:rPr lang="fr-FR" dirty="0" smtClean="0"/>
              <a:t>Rupture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485775" y="384175"/>
            <a:ext cx="10515600" cy="132556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>EN CAS DE BLESSURE MUSCULAIRE</a:t>
            </a:r>
            <a:endParaRPr lang="fr-F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" y="0"/>
            <a:ext cx="15486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529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676275" y="384175"/>
            <a:ext cx="10515600" cy="132556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LES AUTRES TYPES DE BLESSURES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libri" panose="020F0502020204030204" pitchFamily="34" charset="0"/>
              <a:buChar char="‒"/>
            </a:pPr>
            <a:endParaRPr lang="fr-FR" dirty="0" smtClean="0"/>
          </a:p>
          <a:p>
            <a:r>
              <a:rPr lang="fr-FR" dirty="0" smtClean="0"/>
              <a:t>Plaies</a:t>
            </a:r>
          </a:p>
          <a:p>
            <a:r>
              <a:rPr lang="fr-FR" dirty="0" smtClean="0"/>
              <a:t>Contenu de la trousse à pharmacie</a:t>
            </a:r>
            <a:endParaRPr lang="fr-FR" i="1" dirty="0" smtClean="0">
              <a:solidFill>
                <a:schemeClr val="accent2"/>
              </a:solidFill>
            </a:endParaRPr>
          </a:p>
          <a:p>
            <a:r>
              <a:rPr lang="fr-FR" dirty="0" smtClean="0"/>
              <a:t>Immobilisations</a:t>
            </a:r>
          </a:p>
          <a:p>
            <a:r>
              <a:rPr lang="fr-FR" dirty="0" smtClean="0"/>
              <a:t>Commotion cérébrale</a:t>
            </a:r>
          </a:p>
          <a:p>
            <a:r>
              <a:rPr lang="fr-FR" dirty="0"/>
              <a:t>Saignement de </a:t>
            </a:r>
            <a:r>
              <a:rPr lang="fr-FR" dirty="0" smtClean="0"/>
              <a:t>nez</a:t>
            </a:r>
          </a:p>
          <a:p>
            <a:r>
              <a:rPr lang="fr-FR" dirty="0" smtClean="0"/>
              <a:t>Dent </a:t>
            </a:r>
            <a:r>
              <a:rPr lang="fr-FR" dirty="0"/>
              <a:t>cassée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15486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234556"/>
            <a:ext cx="1866700" cy="14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94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6159" y="333437"/>
            <a:ext cx="10515600" cy="132556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PRÉVENTION DES LÉSIONS LIGAMENTAIRES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16100"/>
            <a:ext cx="10515600" cy="4351338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Cheville</a:t>
            </a:r>
          </a:p>
          <a:p>
            <a:endParaRPr lang="fr-FR" dirty="0" smtClean="0"/>
          </a:p>
          <a:p>
            <a:r>
              <a:rPr lang="fr-FR" dirty="0" smtClean="0"/>
              <a:t>Genou</a:t>
            </a:r>
          </a:p>
          <a:p>
            <a:endParaRPr lang="fr-FR" dirty="0"/>
          </a:p>
          <a:p>
            <a:r>
              <a:rPr lang="fr-FR" dirty="0" smtClean="0"/>
              <a:t>Cervicales-rachis</a:t>
            </a:r>
            <a:endParaRPr lang="fr-FR" dirty="0"/>
          </a:p>
        </p:txBody>
      </p:sp>
      <p:pic>
        <p:nvPicPr>
          <p:cNvPr id="4" name="Image 3" descr="Afficher l'image d'origin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900" y="2516351"/>
            <a:ext cx="2517460" cy="20946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281225" y="4768108"/>
            <a:ext cx="28668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kern="5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Exemple de chevillière </a:t>
            </a:r>
            <a:r>
              <a:rPr lang="fr-FR" sz="1600" kern="5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strapping</a:t>
            </a:r>
            <a:endParaRPr lang="fr-FR" sz="1600" dirty="0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15486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864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B0F0"/>
                </a:solidFill>
              </a:rPr>
              <a:t>LES </a:t>
            </a:r>
            <a:r>
              <a:rPr lang="fr-FR" b="1" dirty="0">
                <a:solidFill>
                  <a:srgbClr val="00B0F0"/>
                </a:solidFill>
              </a:rPr>
              <a:t>É</a:t>
            </a:r>
            <a:r>
              <a:rPr lang="fr-FR" b="1" dirty="0" smtClean="0">
                <a:solidFill>
                  <a:srgbClr val="00B0F0"/>
                </a:solidFill>
              </a:rPr>
              <a:t>QUIPEMENTS PRÉVENTIFS</a:t>
            </a:r>
            <a:endParaRPr lang="fr-FR" b="1" dirty="0"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Le protège-dents</a:t>
            </a:r>
          </a:p>
          <a:p>
            <a:pPr marL="0" indent="0">
              <a:buNone/>
            </a:pPr>
            <a:r>
              <a:rPr lang="fr-FR" i="1" dirty="0" smtClean="0">
                <a:solidFill>
                  <a:schemeClr val="accent2"/>
                </a:solidFill>
              </a:rPr>
              <a:t>                         </a:t>
            </a:r>
          </a:p>
          <a:p>
            <a:pPr marL="0" indent="0">
              <a:buNone/>
            </a:pPr>
            <a:endParaRPr lang="fr-FR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Le casque</a:t>
            </a:r>
          </a:p>
          <a:p>
            <a:pPr marL="0" indent="0">
              <a:buNone/>
            </a:pPr>
            <a:r>
              <a:rPr lang="fr-FR" i="1" dirty="0" smtClean="0">
                <a:solidFill>
                  <a:schemeClr val="accent2"/>
                </a:solidFill>
              </a:rPr>
              <a:t>                         </a:t>
            </a:r>
            <a:endParaRPr lang="fr-FR" i="1" dirty="0">
              <a:solidFill>
                <a:schemeClr val="accent2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8" b="19265"/>
          <a:stretch/>
        </p:blipFill>
        <p:spPr>
          <a:xfrm>
            <a:off x="4562093" y="2209798"/>
            <a:ext cx="2159000" cy="135255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3418" y="4914404"/>
            <a:ext cx="1276349" cy="15610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0"/>
            <a:ext cx="15486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381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432593"/>
            <a:ext cx="4429125" cy="1325563"/>
          </a:xfrm>
        </p:spPr>
        <p:txBody>
          <a:bodyPr/>
          <a:lstStyle/>
          <a:p>
            <a:r>
              <a:rPr lang="fr-FR" b="1" dirty="0" smtClean="0">
                <a:solidFill>
                  <a:srgbClr val="00863D"/>
                </a:solidFill>
              </a:rPr>
              <a:t>L’HYGIENE DE VIE</a:t>
            </a:r>
            <a:endParaRPr lang="fr-FR" b="1" dirty="0">
              <a:solidFill>
                <a:srgbClr val="00863D"/>
              </a:solidFill>
            </a:endParaRPr>
          </a:p>
        </p:txBody>
      </p:sp>
      <p:pic>
        <p:nvPicPr>
          <p:cNvPr id="2050" name="Picture 2" descr="Image associé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508793"/>
            <a:ext cx="769938" cy="76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" y="0"/>
            <a:ext cx="15486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1" b="18439"/>
          <a:stretch/>
        </p:blipFill>
        <p:spPr>
          <a:xfrm>
            <a:off x="2626817" y="5469958"/>
            <a:ext cx="6846598" cy="1388041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922935"/>
              </p:ext>
            </p:extLst>
          </p:nvPr>
        </p:nvGraphicFramePr>
        <p:xfrm>
          <a:off x="2433637" y="2640335"/>
          <a:ext cx="6911976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5988">
                  <a:extLst>
                    <a:ext uri="{9D8B030D-6E8A-4147-A177-3AD203B41FA5}">
                      <a16:colId xmlns:a16="http://schemas.microsoft.com/office/drawing/2014/main" val="275832224"/>
                    </a:ext>
                  </a:extLst>
                </a:gridCol>
                <a:gridCol w="3455988">
                  <a:extLst>
                    <a:ext uri="{9D8B030D-6E8A-4147-A177-3AD203B41FA5}">
                      <a16:colId xmlns:a16="http://schemas.microsoft.com/office/drawing/2014/main" val="3051071993"/>
                    </a:ext>
                  </a:extLst>
                </a:gridCol>
              </a:tblGrid>
              <a:tr h="18954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2800" b="1" dirty="0" smtClean="0"/>
                        <a:t>Alimentation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2800" b="1" dirty="0" smtClean="0"/>
                        <a:t>Alcool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2800" b="1" dirty="0" smtClean="0"/>
                        <a:t>Tabac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2800" b="1" dirty="0" smtClean="0"/>
                        <a:t>Asthme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2800" b="1" dirty="0" smtClean="0"/>
                        <a:t>Sommeil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2800" b="1" dirty="0" smtClean="0"/>
                        <a:t>Cardio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2800" b="1" dirty="0" smtClean="0"/>
                        <a:t>Dopage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941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723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195</Words>
  <Application>Microsoft Office PowerPoint</Application>
  <PresentationFormat>Grand écran</PresentationFormat>
  <Paragraphs>90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SimSun</vt:lpstr>
      <vt:lpstr>Arial</vt:lpstr>
      <vt:lpstr>Calibri</vt:lpstr>
      <vt:lpstr>Calibri Light</vt:lpstr>
      <vt:lpstr>Mangal</vt:lpstr>
      <vt:lpstr>Times New Roman</vt:lpstr>
      <vt:lpstr>Thème Office</vt:lpstr>
      <vt:lpstr>LE LIVRET  D’ACCOMPAGNEMENT  MÉDICAL</vt:lpstr>
      <vt:lpstr>COMMISSION MÉDICALE COMITÉ DU TARN</vt:lpstr>
      <vt:lpstr>LES OBJECTIFS</vt:lpstr>
      <vt:lpstr>PRÉVENTION DES BLESSURES MUSCULAIRES</vt:lpstr>
      <vt:lpstr>EN CAS DE BLESSURE MUSCULAIRE</vt:lpstr>
      <vt:lpstr>LES AUTRES TYPES DE BLESSURES</vt:lpstr>
      <vt:lpstr>PRÉVENTION DES LÉSIONS LIGAMENTAIRES</vt:lpstr>
      <vt:lpstr>LES ÉQUIPEMENTS PRÉVENTIFS</vt:lpstr>
      <vt:lpstr>L’HYGIENE DE VIE</vt:lpstr>
      <vt:lpstr>SYNTHESE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LIVRET  D’ACCOMPAGNEMENT MEDICAL</dc:title>
  <dc:creator>CD81-PC09</dc:creator>
  <cp:lastModifiedBy>CD81-PC07</cp:lastModifiedBy>
  <cp:revision>35</cp:revision>
  <dcterms:created xsi:type="dcterms:W3CDTF">2017-04-17T16:55:20Z</dcterms:created>
  <dcterms:modified xsi:type="dcterms:W3CDTF">2017-04-25T07:33:45Z</dcterms:modified>
</cp:coreProperties>
</file>