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7" d="100"/>
          <a:sy n="97" d="100"/>
        </p:scale>
        <p:origin x="96" y="12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98292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490338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776531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36581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3273414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6D916EC-5205-4C07-8D83-959084A051CE}" type="datetimeFigureOut">
              <a:rPr lang="fr-FR" smtClean="0"/>
              <a:t>20/06/2017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089989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6D916EC-5205-4C07-8D83-959084A051CE}" type="datetimeFigureOut">
              <a:rPr lang="fr-FR" smtClean="0"/>
              <a:t>20/06/2017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31987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6D916EC-5205-4C07-8D83-959084A051CE}" type="datetimeFigureOut">
              <a:rPr lang="fr-FR" smtClean="0"/>
              <a:t>20/06/2017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367727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D916EC-5205-4C07-8D83-959084A051CE}" type="datetimeFigureOut">
              <a:rPr lang="fr-FR" smtClean="0"/>
              <a:t>20/06/2017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326020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D916EC-5205-4C07-8D83-959084A051CE}" type="datetimeFigureOut">
              <a:rPr lang="fr-FR" smtClean="0"/>
              <a:t>20/06/2017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904450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46D916EC-5205-4C07-8D83-959084A051CE}" type="datetimeFigureOut">
              <a:rPr lang="fr-FR" smtClean="0"/>
              <a:t>20/06/2017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71E2170-8D36-458D-B343-046EA7EA2728}" type="slidenum">
              <a:rPr lang="fr-FR" smtClean="0"/>
              <a:t>‹N°›</a:t>
            </a:fld>
            <a:endParaRPr lang="fr-FR"/>
          </a:p>
        </p:txBody>
      </p:sp>
    </p:spTree>
    <p:extLst>
      <p:ext uri="{BB962C8B-B14F-4D97-AF65-F5344CB8AC3E}">
        <p14:creationId xmlns:p14="http://schemas.microsoft.com/office/powerpoint/2010/main" val="1938287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916EC-5205-4C07-8D83-959084A051CE}" type="datetimeFigureOut">
              <a:rPr lang="fr-FR" smtClean="0"/>
              <a:t>20/06/2017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1E2170-8D36-458D-B343-046EA7EA2728}" type="slidenum">
              <a:rPr lang="fr-FR" smtClean="0"/>
              <a:t>‹N°›</a:t>
            </a:fld>
            <a:endParaRPr lang="fr-FR"/>
          </a:p>
        </p:txBody>
      </p:sp>
    </p:spTree>
    <p:extLst>
      <p:ext uri="{BB962C8B-B14F-4D97-AF65-F5344CB8AC3E}">
        <p14:creationId xmlns:p14="http://schemas.microsoft.com/office/powerpoint/2010/main" val="3783026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49433" y="1139497"/>
            <a:ext cx="9144000" cy="2387600"/>
          </a:xfrm>
        </p:spPr>
        <p:txBody>
          <a:bodyPr>
            <a:normAutofit/>
          </a:bodyPr>
          <a:lstStyle/>
          <a:p>
            <a:r>
              <a:rPr lang="fr-FR" sz="7200" b="1" dirty="0" smtClean="0"/>
              <a:t>Questionnaire EDR </a:t>
            </a:r>
            <a:endParaRPr lang="fr-FR" sz="7200" b="1" dirty="0"/>
          </a:p>
        </p:txBody>
      </p:sp>
      <p:sp>
        <p:nvSpPr>
          <p:cNvPr id="3" name="Sous-titre 2"/>
          <p:cNvSpPr>
            <a:spLocks noGrp="1"/>
          </p:cNvSpPr>
          <p:nvPr>
            <p:ph type="subTitle" idx="1"/>
          </p:nvPr>
        </p:nvSpPr>
        <p:spPr>
          <a:xfrm>
            <a:off x="1349433" y="3564567"/>
            <a:ext cx="9144000" cy="1655762"/>
          </a:xfrm>
        </p:spPr>
        <p:txBody>
          <a:bodyPr/>
          <a:lstStyle/>
          <a:p>
            <a:r>
              <a:rPr lang="fr-FR" sz="4000" b="1" dirty="0" smtClean="0">
                <a:latin typeface="+mj-lt"/>
              </a:rPr>
              <a:t>Synthèse</a:t>
            </a:r>
          </a:p>
          <a:p>
            <a:r>
              <a:rPr lang="fr-FR" b="1" dirty="0" smtClean="0">
                <a:latin typeface="+mj-lt"/>
              </a:rPr>
              <a:t>Juin </a:t>
            </a:r>
            <a:r>
              <a:rPr lang="fr-FR" b="1" smtClean="0">
                <a:latin typeface="+mj-lt"/>
              </a:rPr>
              <a:t>2017- 22 </a:t>
            </a:r>
            <a:r>
              <a:rPr lang="fr-FR" b="1" dirty="0" smtClean="0">
                <a:latin typeface="+mj-lt"/>
              </a:rPr>
              <a:t>réponses sur 23</a:t>
            </a:r>
            <a:endParaRPr lang="fr-FR" b="1" dirty="0">
              <a:latin typeface="+mj-lt"/>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18919" y="5257800"/>
            <a:ext cx="1652151" cy="1268741"/>
          </a:xfrm>
          <a:prstGeom prst="rect">
            <a:avLst/>
          </a:prstGeom>
        </p:spPr>
      </p:pic>
    </p:spTree>
    <p:extLst>
      <p:ext uri="{BB962C8B-B14F-4D97-AF65-F5344CB8AC3E}">
        <p14:creationId xmlns:p14="http://schemas.microsoft.com/office/powerpoint/2010/main" val="186775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88571" y="329334"/>
            <a:ext cx="10515600" cy="6320848"/>
          </a:xfrm>
        </p:spPr>
        <p:txBody>
          <a:bodyPr/>
          <a:lstStyle/>
          <a:p>
            <a:r>
              <a:rPr lang="fr-FR" b="1" dirty="0" smtClean="0"/>
              <a:t>Les thèmes </a:t>
            </a:r>
            <a:r>
              <a:rPr lang="fr-FR" b="1" dirty="0"/>
              <a:t>à aborder </a:t>
            </a:r>
            <a:endParaRPr lang="fr-FR" dirty="0"/>
          </a:p>
          <a:p>
            <a:pPr marL="0" indent="0">
              <a:buNone/>
            </a:pPr>
            <a:r>
              <a:rPr lang="fr-FR" dirty="0" smtClean="0"/>
              <a:t>Le </a:t>
            </a:r>
            <a:r>
              <a:rPr lang="fr-FR" dirty="0"/>
              <a:t>recrutement des éducateurs et des bénévoles. La prise en compte du temps des bénévoles. La valorisation des éducateurs. La planification des tournois. Sur et autour du terrain. La formation sur site.</a:t>
            </a:r>
          </a:p>
          <a:p>
            <a:r>
              <a:rPr lang="fr-FR" b="1" dirty="0"/>
              <a:t>La meilleure formule pour les réunions </a:t>
            </a:r>
            <a:endParaRPr lang="fr-FR" b="1" dirty="0" smtClean="0"/>
          </a:p>
          <a:p>
            <a:endParaRPr lang="fr-FR" b="1" dirty="0"/>
          </a:p>
          <a:p>
            <a:endParaRPr lang="fr-FR" b="1" dirty="0" smtClean="0"/>
          </a:p>
          <a:p>
            <a:endParaRPr lang="fr-FR" b="1" dirty="0"/>
          </a:p>
          <a:p>
            <a:endParaRPr lang="fr-FR" b="1" dirty="0" smtClean="0"/>
          </a:p>
          <a:p>
            <a:endParaRPr lang="fr-FR" b="1" dirty="0"/>
          </a:p>
          <a:p>
            <a:pPr marL="0" indent="0">
              <a:buNone/>
            </a:pPr>
            <a:r>
              <a:rPr lang="fr-FR" dirty="0" smtClean="0"/>
              <a:t>Vendredi 20 heures</a:t>
            </a:r>
          </a:p>
          <a:p>
            <a:pPr marL="0" indent="0">
              <a:buNone/>
            </a:pPr>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721504" y="3636298"/>
            <a:ext cx="4092459" cy="2240800"/>
          </a:xfrm>
          <a:prstGeom prst="rect">
            <a:avLst/>
          </a:prstGeom>
        </p:spPr>
      </p:pic>
    </p:spTree>
    <p:extLst>
      <p:ext uri="{BB962C8B-B14F-4D97-AF65-F5344CB8AC3E}">
        <p14:creationId xmlns:p14="http://schemas.microsoft.com/office/powerpoint/2010/main" val="3920604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6760" y="462338"/>
            <a:ext cx="10515600" cy="6079778"/>
          </a:xfrm>
        </p:spPr>
        <p:txBody>
          <a:bodyPr/>
          <a:lstStyle/>
          <a:p>
            <a:r>
              <a:rPr lang="fr-FR" b="1" dirty="0"/>
              <a:t>Participations des licenciés aux stages </a:t>
            </a:r>
            <a:r>
              <a:rPr lang="fr-FR" b="1" dirty="0" smtClean="0"/>
              <a:t>été</a:t>
            </a:r>
          </a:p>
          <a:p>
            <a:endParaRPr lang="fr-FR" b="1" dirty="0"/>
          </a:p>
          <a:p>
            <a:endParaRPr lang="fr-FR" b="1" dirty="0" smtClean="0"/>
          </a:p>
          <a:p>
            <a:endParaRPr lang="fr-FR" b="1" dirty="0"/>
          </a:p>
          <a:p>
            <a:endParaRPr lang="fr-FR" b="1" dirty="0" smtClean="0"/>
          </a:p>
          <a:p>
            <a:endParaRPr lang="fr-FR" b="1" dirty="0"/>
          </a:p>
          <a:p>
            <a:r>
              <a:rPr lang="fr-FR" b="1" dirty="0" smtClean="0"/>
              <a:t>Remarques</a:t>
            </a:r>
            <a:r>
              <a:rPr lang="fr-FR" dirty="0" smtClean="0"/>
              <a:t>/</a:t>
            </a:r>
          </a:p>
          <a:p>
            <a:pPr marL="0" indent="0">
              <a:buNone/>
            </a:pPr>
            <a:r>
              <a:rPr lang="fr-FR" dirty="0" smtClean="0"/>
              <a:t>Le </a:t>
            </a:r>
            <a:r>
              <a:rPr lang="fr-FR" smtClean="0"/>
              <a:t>côut</a:t>
            </a:r>
            <a:r>
              <a:rPr lang="fr-FR" dirty="0" smtClean="0"/>
              <a:t> : le plus bas des stages similaires dans la région</a:t>
            </a:r>
            <a:endParaRPr lang="fr-FR" dirty="0"/>
          </a:p>
          <a:p>
            <a:pPr marL="0" indent="0">
              <a:buNone/>
            </a:pPr>
            <a:r>
              <a:rPr lang="fr-FR" dirty="0"/>
              <a:t>Il faudrait plus d’implication de joueurs professionnels durant les stages et plus d’activité rugby.</a:t>
            </a:r>
          </a:p>
          <a:p>
            <a:pPr marL="0" indent="0">
              <a:buNone/>
            </a:pPr>
            <a:endParaRPr lang="fr-FR" dirty="0"/>
          </a:p>
          <a:p>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823854" y="1076238"/>
            <a:ext cx="3738187" cy="2265478"/>
          </a:xfrm>
          <a:prstGeom prst="rect">
            <a:avLst/>
          </a:prstGeom>
        </p:spPr>
      </p:pic>
    </p:spTree>
    <p:extLst>
      <p:ext uri="{BB962C8B-B14F-4D97-AF65-F5344CB8AC3E}">
        <p14:creationId xmlns:p14="http://schemas.microsoft.com/office/powerpoint/2010/main" val="2795226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80011" y="711719"/>
            <a:ext cx="10515600" cy="5589327"/>
          </a:xfrm>
        </p:spPr>
        <p:txBody>
          <a:bodyPr/>
          <a:lstStyle/>
          <a:p>
            <a:r>
              <a:rPr lang="fr-FR" b="1" dirty="0"/>
              <a:t>Organisation de tournoi </a:t>
            </a:r>
            <a:r>
              <a:rPr lang="fr-FR" b="1" dirty="0" smtClean="0"/>
              <a:t>spécifique</a:t>
            </a:r>
          </a:p>
          <a:p>
            <a:endParaRPr lang="fr-FR" b="1" dirty="0"/>
          </a:p>
          <a:p>
            <a:endParaRPr lang="fr-FR" b="1" dirty="0" smtClean="0"/>
          </a:p>
          <a:p>
            <a:endParaRPr lang="fr-FR" b="1" dirty="0"/>
          </a:p>
          <a:p>
            <a:endParaRPr lang="fr-FR" b="1" dirty="0" smtClean="0"/>
          </a:p>
          <a:p>
            <a:endParaRPr lang="fr-FR" b="1" dirty="0"/>
          </a:p>
          <a:p>
            <a:r>
              <a:rPr lang="fr-FR" b="1" dirty="0"/>
              <a:t>Les dates </a:t>
            </a:r>
            <a:endParaRPr lang="fr-FR" dirty="0"/>
          </a:p>
          <a:p>
            <a:pPr marL="0" indent="0">
              <a:buNone/>
            </a:pPr>
            <a:r>
              <a:rPr lang="fr-FR" dirty="0"/>
              <a:t>Peu de </a:t>
            </a:r>
            <a:r>
              <a:rPr lang="fr-FR" dirty="0" smtClean="0"/>
              <a:t>doublons à priori.</a:t>
            </a:r>
            <a:endParaRPr lang="fr-FR" dirty="0"/>
          </a:p>
          <a:p>
            <a:pPr marL="0" indent="0">
              <a:buNone/>
            </a:pPr>
            <a:r>
              <a:rPr lang="fr-FR" b="1" dirty="0" smtClean="0"/>
              <a:t> </a:t>
            </a:r>
            <a:endParaRPr lang="fr-FR" dirty="0"/>
          </a:p>
          <a:p>
            <a:endParaRPr lang="fr-FR" dirty="0" smtClean="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291840" y="1271212"/>
            <a:ext cx="3740467" cy="2477828"/>
          </a:xfrm>
          <a:prstGeom prst="rect">
            <a:avLst/>
          </a:prstGeom>
        </p:spPr>
      </p:pic>
    </p:spTree>
    <p:extLst>
      <p:ext uri="{BB962C8B-B14F-4D97-AF65-F5344CB8AC3E}">
        <p14:creationId xmlns:p14="http://schemas.microsoft.com/office/powerpoint/2010/main" val="2654664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838200" y="515389"/>
            <a:ext cx="10515600" cy="5661574"/>
          </a:xfrm>
        </p:spPr>
        <p:txBody>
          <a:bodyPr>
            <a:normAutofit fontScale="92500" lnSpcReduction="20000"/>
          </a:bodyPr>
          <a:lstStyle/>
          <a:p>
            <a:r>
              <a:rPr lang="fr-FR" b="1" dirty="0"/>
              <a:t>Soutien comité secteur sportif</a:t>
            </a:r>
            <a:endParaRPr lang="fr-FR" dirty="0"/>
          </a:p>
          <a:p>
            <a:pPr marL="0" indent="0">
              <a:buNone/>
            </a:pPr>
            <a:r>
              <a:rPr lang="fr-FR" dirty="0"/>
              <a:t>Concernant la formation des éducateurs, les interventions des cadres techniques, aide pour les NAP, un accompagnement pour les challenges.</a:t>
            </a:r>
          </a:p>
          <a:p>
            <a:pPr marL="0" indent="0">
              <a:buNone/>
            </a:pPr>
            <a:r>
              <a:rPr lang="fr-FR" dirty="0"/>
              <a:t> </a:t>
            </a:r>
          </a:p>
          <a:p>
            <a:r>
              <a:rPr lang="fr-FR" b="1" dirty="0"/>
              <a:t>Soutien comité, secteur administratif</a:t>
            </a:r>
            <a:endParaRPr lang="fr-FR" dirty="0"/>
          </a:p>
          <a:p>
            <a:pPr marL="0" indent="0">
              <a:buNone/>
            </a:pPr>
            <a:r>
              <a:rPr lang="fr-FR" dirty="0"/>
              <a:t>Un accompagnement pour les licences, faire remontrer qu’il y a trop d’obligations administratives, mise en ligne de documents (feuille de match...), simplification </a:t>
            </a:r>
          </a:p>
          <a:p>
            <a:endParaRPr lang="fr-FR" dirty="0"/>
          </a:p>
          <a:p>
            <a:r>
              <a:rPr lang="fr-FR" b="1" dirty="0"/>
              <a:t>Autres remarques</a:t>
            </a:r>
            <a:endParaRPr lang="fr-FR" dirty="0"/>
          </a:p>
          <a:p>
            <a:pPr marL="0" indent="0">
              <a:buNone/>
            </a:pPr>
            <a:r>
              <a:rPr lang="fr-FR" dirty="0"/>
              <a:t>Trop de tournois spécifiques en fin d’année. </a:t>
            </a:r>
          </a:p>
          <a:p>
            <a:pPr marL="0" indent="0">
              <a:buNone/>
            </a:pPr>
            <a:r>
              <a:rPr lang="fr-FR" dirty="0" smtClean="0"/>
              <a:t>Création </a:t>
            </a:r>
            <a:r>
              <a:rPr lang="fr-FR" dirty="0"/>
              <a:t>d’une charte bénévole ?</a:t>
            </a:r>
          </a:p>
          <a:p>
            <a:pPr marL="0" indent="0">
              <a:buNone/>
            </a:pPr>
            <a:r>
              <a:rPr lang="fr-FR" dirty="0"/>
              <a:t>La concurrence des sports en salle. </a:t>
            </a:r>
          </a:p>
          <a:p>
            <a:pPr marL="0" indent="0">
              <a:buNone/>
            </a:pPr>
            <a:r>
              <a:rPr lang="fr-FR" dirty="0"/>
              <a:t>La trésorerie. </a:t>
            </a:r>
          </a:p>
          <a:p>
            <a:pPr marL="0" indent="0">
              <a:buNone/>
            </a:pPr>
            <a:r>
              <a:rPr lang="fr-FR" dirty="0"/>
              <a:t>Plus de soutien et des formations en </a:t>
            </a:r>
            <a:r>
              <a:rPr lang="fr-FR" dirty="0" smtClean="0"/>
              <a:t>condition </a:t>
            </a:r>
            <a:r>
              <a:rPr lang="fr-FR" dirty="0"/>
              <a:t>sur le terrain</a:t>
            </a:r>
          </a:p>
          <a:p>
            <a:endParaRPr lang="fr-FR" dirty="0"/>
          </a:p>
        </p:txBody>
      </p:sp>
    </p:spTree>
    <p:extLst>
      <p:ext uri="{BB962C8B-B14F-4D97-AF65-F5344CB8AC3E}">
        <p14:creationId xmlns:p14="http://schemas.microsoft.com/office/powerpoint/2010/main" val="3776395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1. FONCTIONNEMENT EDR</a:t>
            </a:r>
            <a:endParaRPr lang="fr-FR" b="1" dirty="0"/>
          </a:p>
        </p:txBody>
      </p:sp>
      <p:sp>
        <p:nvSpPr>
          <p:cNvPr id="3" name="Espace réservé du contenu 2"/>
          <p:cNvSpPr>
            <a:spLocks noGrp="1"/>
          </p:cNvSpPr>
          <p:nvPr>
            <p:ph idx="1"/>
          </p:nvPr>
        </p:nvSpPr>
        <p:spPr/>
        <p:txBody>
          <a:bodyPr/>
          <a:lstStyle/>
          <a:p>
            <a:r>
              <a:rPr lang="fr-FR" b="1" dirty="0"/>
              <a:t>L’effectif de votre EDR </a:t>
            </a:r>
            <a:r>
              <a:rPr lang="fr-FR" b="1" dirty="0" err="1"/>
              <a:t>a-t-il</a:t>
            </a:r>
            <a:r>
              <a:rPr lang="fr-FR" b="1" dirty="0"/>
              <a:t> évolué entre 2012 et 2016 ?</a:t>
            </a:r>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034521" y="2754443"/>
            <a:ext cx="5444462" cy="2906524"/>
          </a:xfrm>
          <a:prstGeom prst="rect">
            <a:avLst/>
          </a:prstGeom>
        </p:spPr>
      </p:pic>
    </p:spTree>
    <p:extLst>
      <p:ext uri="{BB962C8B-B14F-4D97-AF65-F5344CB8AC3E}">
        <p14:creationId xmlns:p14="http://schemas.microsoft.com/office/powerpoint/2010/main" val="1895563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05444" y="545464"/>
            <a:ext cx="10515600" cy="6104718"/>
          </a:xfrm>
        </p:spPr>
        <p:txBody>
          <a:bodyPr>
            <a:normAutofit/>
          </a:bodyPr>
          <a:lstStyle/>
          <a:p>
            <a:r>
              <a:rPr lang="fr-FR" sz="3200" b="1" dirty="0"/>
              <a:t>Difficultés de fonctionnement</a:t>
            </a:r>
            <a:r>
              <a:rPr lang="fr-FR" b="1" dirty="0"/>
              <a:t> ?</a:t>
            </a:r>
            <a:endParaRPr lang="fr-FR" dirty="0"/>
          </a:p>
          <a:p>
            <a:pPr marL="0" indent="0">
              <a:buNone/>
            </a:pPr>
            <a:r>
              <a:rPr lang="fr-FR" dirty="0"/>
              <a:t>Ce qui en ressort le plus : le manque de dirigeants (81%) puis l’encadrement technique insuffisant (52,4%) et la concurrence d’autres sports (52,4%). </a:t>
            </a:r>
          </a:p>
          <a:p>
            <a:r>
              <a:rPr lang="fr-FR" sz="3200" b="1" dirty="0"/>
              <a:t>Relations établissement </a:t>
            </a:r>
            <a:r>
              <a:rPr lang="fr-FR" sz="3200" b="1" dirty="0" smtClean="0"/>
              <a:t>scolaire</a:t>
            </a:r>
          </a:p>
          <a:p>
            <a:endParaRPr lang="fr-FR" b="1" dirty="0"/>
          </a:p>
          <a:p>
            <a:endParaRPr lang="fr-FR" b="1" dirty="0" smtClean="0"/>
          </a:p>
          <a:p>
            <a:pPr marL="0" indent="0">
              <a:buNone/>
            </a:pPr>
            <a:endParaRPr lang="fr-FR" b="1" dirty="0"/>
          </a:p>
          <a:p>
            <a:endParaRPr lang="fr-FR" b="1" dirty="0" smtClean="0"/>
          </a:p>
          <a:p>
            <a:endParaRPr lang="fr-FR" b="1" dirty="0"/>
          </a:p>
          <a:p>
            <a:pPr lvl="1">
              <a:buFont typeface="Wingdings" panose="05000000000000000000" pitchFamily="2" charset="2"/>
              <a:buChar char="§"/>
            </a:pPr>
            <a:r>
              <a:rPr lang="fr-FR" b="1" dirty="0" smtClean="0"/>
              <a:t>Quelles retombées ? </a:t>
            </a:r>
          </a:p>
          <a:p>
            <a:pPr marL="914400" lvl="2" indent="0">
              <a:buNone/>
            </a:pPr>
            <a:r>
              <a:rPr lang="fr-FR" dirty="0" smtClean="0"/>
              <a:t>Très mitigées</a:t>
            </a:r>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629026" y="2857326"/>
            <a:ext cx="3893994" cy="2230669"/>
          </a:xfrm>
          <a:prstGeom prst="rect">
            <a:avLst/>
          </a:prstGeom>
        </p:spPr>
      </p:pic>
    </p:spTree>
    <p:extLst>
      <p:ext uri="{BB962C8B-B14F-4D97-AF65-F5344CB8AC3E}">
        <p14:creationId xmlns:p14="http://schemas.microsoft.com/office/powerpoint/2010/main" val="144280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2. LES ÉDUCATEURS</a:t>
            </a:r>
            <a:endParaRPr lang="fr-FR" b="1" dirty="0"/>
          </a:p>
        </p:txBody>
      </p:sp>
      <p:sp>
        <p:nvSpPr>
          <p:cNvPr id="3" name="Espace réservé du contenu 2"/>
          <p:cNvSpPr>
            <a:spLocks noGrp="1"/>
          </p:cNvSpPr>
          <p:nvPr>
            <p:ph idx="1"/>
          </p:nvPr>
        </p:nvSpPr>
        <p:spPr/>
        <p:txBody>
          <a:bodyPr>
            <a:normAutofit/>
          </a:bodyPr>
          <a:lstStyle/>
          <a:p>
            <a:r>
              <a:rPr lang="fr-FR" dirty="0" smtClean="0"/>
              <a:t>Le % de diplômés et non diplômés : </a:t>
            </a:r>
          </a:p>
          <a:p>
            <a:pPr lvl="2"/>
            <a:r>
              <a:rPr lang="fr-FR" dirty="0" smtClean="0"/>
              <a:t>De 10%.....à 100% !</a:t>
            </a:r>
          </a:p>
          <a:p>
            <a:pPr marL="914400" lvl="2" indent="0">
              <a:buNone/>
            </a:pPr>
            <a:endParaRPr lang="fr-FR" dirty="0"/>
          </a:p>
          <a:p>
            <a:r>
              <a:rPr lang="fr-FR" dirty="0" smtClean="0"/>
              <a:t>Le % d’anciens joueurs : </a:t>
            </a:r>
            <a:endParaRPr lang="fr-FR" dirty="0"/>
          </a:p>
          <a:p>
            <a:pPr lvl="2"/>
            <a:r>
              <a:rPr lang="fr-FR" dirty="0" smtClean="0"/>
              <a:t>De 1%....à 99% !</a:t>
            </a:r>
          </a:p>
          <a:p>
            <a:pPr marL="914400" lvl="2" indent="0">
              <a:buNone/>
            </a:pPr>
            <a:endParaRPr lang="fr-FR" dirty="0"/>
          </a:p>
          <a:p>
            <a:r>
              <a:rPr lang="fr-FR" dirty="0" smtClean="0"/>
              <a:t>Le % de parents :</a:t>
            </a:r>
          </a:p>
          <a:p>
            <a:pPr lvl="2"/>
            <a:r>
              <a:rPr lang="fr-FR" dirty="0" smtClean="0"/>
              <a:t> De 20%... À 83% !</a:t>
            </a:r>
          </a:p>
          <a:p>
            <a:pPr lvl="1"/>
            <a:endParaRPr lang="fr-FR" dirty="0"/>
          </a:p>
          <a:p>
            <a:pPr lvl="1"/>
            <a:endParaRPr lang="fr-FR" dirty="0" smtClean="0"/>
          </a:p>
          <a:p>
            <a:endParaRPr lang="fr-FR" dirty="0"/>
          </a:p>
          <a:p>
            <a:endParaRPr lang="fr-FR" dirty="0" smtClean="0"/>
          </a:p>
          <a:p>
            <a:pPr marL="0" indent="0">
              <a:buNone/>
            </a:pPr>
            <a:endParaRPr lang="fr-FR" dirty="0"/>
          </a:p>
        </p:txBody>
      </p:sp>
    </p:spTree>
    <p:extLst>
      <p:ext uri="{BB962C8B-B14F-4D97-AF65-F5344CB8AC3E}">
        <p14:creationId xmlns:p14="http://schemas.microsoft.com/office/powerpoint/2010/main" val="4040171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63633" y="478963"/>
            <a:ext cx="10515600" cy="6113030"/>
          </a:xfrm>
        </p:spPr>
        <p:txBody>
          <a:bodyPr>
            <a:normAutofit/>
          </a:bodyPr>
          <a:lstStyle/>
          <a:p>
            <a:r>
              <a:rPr lang="fr-FR" b="1" dirty="0"/>
              <a:t>Difficultés à recruter des éducateurs</a:t>
            </a:r>
            <a:endParaRPr lang="fr-FR" dirty="0"/>
          </a:p>
          <a:p>
            <a:endParaRPr lang="fr-FR" dirty="0" smtClean="0"/>
          </a:p>
          <a:p>
            <a:endParaRPr lang="fr-FR" dirty="0" smtClean="0"/>
          </a:p>
          <a:p>
            <a:endParaRPr lang="fr-FR" dirty="0"/>
          </a:p>
          <a:p>
            <a:endParaRPr lang="fr-FR" dirty="0" smtClean="0"/>
          </a:p>
          <a:p>
            <a:endParaRPr lang="fr-FR" dirty="0"/>
          </a:p>
          <a:p>
            <a:endParaRPr lang="fr-FR" dirty="0" smtClean="0"/>
          </a:p>
          <a:p>
            <a:r>
              <a:rPr lang="fr-FR" b="1" dirty="0" smtClean="0"/>
              <a:t>Remarques / Pourquoi ? </a:t>
            </a:r>
            <a:endParaRPr lang="fr-FR" dirty="0"/>
          </a:p>
          <a:p>
            <a:pPr marL="0" indent="0">
              <a:buNone/>
            </a:pPr>
            <a:r>
              <a:rPr lang="fr-FR" dirty="0"/>
              <a:t>La peur du bénévolat, la peur de la formation, </a:t>
            </a:r>
            <a:r>
              <a:rPr lang="fr-FR" dirty="0" smtClean="0"/>
              <a:t>l’assiduité</a:t>
            </a:r>
          </a:p>
          <a:p>
            <a:pPr marL="0" indent="0">
              <a:buNone/>
            </a:pPr>
            <a:endParaRPr lang="fr-FR" dirty="0"/>
          </a:p>
          <a:p>
            <a:r>
              <a:rPr lang="fr-FR" b="1" dirty="0"/>
              <a:t>La durée d’engagement des éducateurs</a:t>
            </a:r>
            <a:endParaRPr lang="fr-FR" dirty="0"/>
          </a:p>
          <a:p>
            <a:pPr marL="0" indent="0">
              <a:buNone/>
            </a:pPr>
            <a:r>
              <a:rPr lang="fr-FR" dirty="0"/>
              <a:t>Très </a:t>
            </a:r>
            <a:r>
              <a:rPr lang="fr-FR" dirty="0" smtClean="0"/>
              <a:t>variable : en </a:t>
            </a:r>
            <a:r>
              <a:rPr lang="fr-FR" dirty="0"/>
              <a:t>moyenne entre 2 et 6 ans. </a:t>
            </a:r>
          </a:p>
          <a:p>
            <a:pPr marL="0" indent="0">
              <a:buNone/>
            </a:pPr>
            <a:endParaRPr lang="fr-FR" dirty="0"/>
          </a:p>
          <a:p>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2238808" y="950508"/>
            <a:ext cx="4380894" cy="2449397"/>
          </a:xfrm>
          <a:prstGeom prst="rect">
            <a:avLst/>
          </a:prstGeom>
        </p:spPr>
      </p:pic>
    </p:spTree>
    <p:extLst>
      <p:ext uri="{BB962C8B-B14F-4D97-AF65-F5344CB8AC3E}">
        <p14:creationId xmlns:p14="http://schemas.microsoft.com/office/powerpoint/2010/main" val="734758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55319" y="1266129"/>
            <a:ext cx="10515600" cy="4951791"/>
          </a:xfrm>
        </p:spPr>
        <p:txBody>
          <a:bodyPr>
            <a:normAutofit/>
          </a:bodyPr>
          <a:lstStyle/>
          <a:p>
            <a:r>
              <a:rPr lang="fr-FR" b="1" dirty="0"/>
              <a:t>La formation des éducateurs, la meilleure </a:t>
            </a:r>
            <a:r>
              <a:rPr lang="fr-FR" b="1" dirty="0" smtClean="0"/>
              <a:t>formule</a:t>
            </a:r>
          </a:p>
          <a:p>
            <a:endParaRPr lang="fr-FR" b="1" dirty="0"/>
          </a:p>
          <a:p>
            <a:endParaRPr lang="fr-FR" b="1" dirty="0" smtClean="0"/>
          </a:p>
          <a:p>
            <a:endParaRPr lang="fr-FR" b="1" dirty="0"/>
          </a:p>
          <a:p>
            <a:endParaRPr lang="fr-FR" b="1" dirty="0" smtClean="0"/>
          </a:p>
          <a:p>
            <a:endParaRPr lang="fr-FR" b="1" dirty="0"/>
          </a:p>
          <a:p>
            <a:pPr marL="0" indent="0">
              <a:buNone/>
            </a:pPr>
            <a:r>
              <a:rPr lang="fr-FR" b="1" dirty="0" smtClean="0"/>
              <a:t> </a:t>
            </a:r>
          </a:p>
          <a:p>
            <a:pPr marL="0" indent="0">
              <a:buNone/>
            </a:pPr>
            <a:endParaRPr lang="fr-FR" dirty="0" smtClean="0"/>
          </a:p>
          <a:p>
            <a:pPr marL="0" indent="0">
              <a:buNone/>
            </a:pPr>
            <a:r>
              <a:rPr lang="fr-FR" dirty="0" smtClean="0"/>
              <a:t>Le samedi toute la journée (6 séances) et un mix des deux. </a:t>
            </a:r>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2460568" y="2022589"/>
            <a:ext cx="5719155" cy="2557724"/>
          </a:xfrm>
          <a:prstGeom prst="rect">
            <a:avLst/>
          </a:prstGeom>
        </p:spPr>
      </p:pic>
    </p:spTree>
    <p:extLst>
      <p:ext uri="{BB962C8B-B14F-4D97-AF65-F5344CB8AC3E}">
        <p14:creationId xmlns:p14="http://schemas.microsoft.com/office/powerpoint/2010/main" val="2995145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0259" y="233678"/>
            <a:ext cx="10515600" cy="1325563"/>
          </a:xfrm>
        </p:spPr>
        <p:txBody>
          <a:bodyPr/>
          <a:lstStyle/>
          <a:p>
            <a:r>
              <a:rPr lang="fr-FR" b="1" dirty="0" smtClean="0"/>
              <a:t>3. L’ÉCOLE DE RUGBY ET LE COMITÉ</a:t>
            </a:r>
            <a:endParaRPr lang="fr-FR" b="1" dirty="0"/>
          </a:p>
        </p:txBody>
      </p:sp>
      <p:sp>
        <p:nvSpPr>
          <p:cNvPr id="3" name="Espace réservé du contenu 2"/>
          <p:cNvSpPr>
            <a:spLocks noGrp="1"/>
          </p:cNvSpPr>
          <p:nvPr>
            <p:ph idx="1"/>
          </p:nvPr>
        </p:nvSpPr>
        <p:spPr>
          <a:xfrm>
            <a:off x="921327" y="1638732"/>
            <a:ext cx="10515600" cy="4891059"/>
          </a:xfrm>
        </p:spPr>
        <p:txBody>
          <a:bodyPr>
            <a:normAutofit fontScale="85000" lnSpcReduction="20000"/>
          </a:bodyPr>
          <a:lstStyle/>
          <a:p>
            <a:r>
              <a:rPr lang="fr-FR" b="1" dirty="0"/>
              <a:t>Amélioration du challenge </a:t>
            </a:r>
            <a:r>
              <a:rPr lang="fr-FR" b="1" dirty="0" smtClean="0"/>
              <a:t>fair-play UMT</a:t>
            </a:r>
            <a:endParaRPr lang="fr-FR" dirty="0"/>
          </a:p>
          <a:p>
            <a:pPr marL="0" indent="0">
              <a:buNone/>
            </a:pPr>
            <a:r>
              <a:rPr lang="fr-FR" dirty="0"/>
              <a:t>En intégrant des ateliers techniques. En augmentant le niveau de jeu des M8/M10. Plus de tournois avec moins de clubs.</a:t>
            </a:r>
          </a:p>
          <a:p>
            <a:r>
              <a:rPr lang="fr-FR" b="1" dirty="0"/>
              <a:t>Préparation spécifique pour les licenciés pour </a:t>
            </a:r>
            <a:r>
              <a:rPr lang="fr-FR" b="1" dirty="0" smtClean="0"/>
              <a:t>les </a:t>
            </a:r>
            <a:r>
              <a:rPr lang="fr-FR" b="1" dirty="0"/>
              <a:t>challenges organisés par le CD ou le CMP ? </a:t>
            </a:r>
            <a:r>
              <a:rPr lang="fr-FR" b="1" dirty="0" smtClean="0"/>
              <a:t>(Crampons or, Orange)</a:t>
            </a:r>
          </a:p>
          <a:p>
            <a:endParaRPr lang="fr-FR" b="1" dirty="0"/>
          </a:p>
          <a:p>
            <a:endParaRPr lang="fr-FR" b="1" dirty="0" smtClean="0"/>
          </a:p>
          <a:p>
            <a:endParaRPr lang="fr-FR" b="1" dirty="0"/>
          </a:p>
          <a:p>
            <a:pPr marL="0" indent="0">
              <a:buNone/>
            </a:pPr>
            <a:endParaRPr lang="fr-FR" b="1" dirty="0" smtClean="0"/>
          </a:p>
          <a:p>
            <a:r>
              <a:rPr lang="fr-FR" b="1" dirty="0" smtClean="0"/>
              <a:t>Si non, pourquoi ? </a:t>
            </a:r>
          </a:p>
          <a:p>
            <a:pPr marL="0" indent="0">
              <a:buNone/>
            </a:pPr>
            <a:r>
              <a:rPr lang="fr-FR" dirty="0"/>
              <a:t>Les exercices font partie de l’entraînement.  </a:t>
            </a:r>
            <a:endParaRPr lang="fr-FR" dirty="0" smtClean="0"/>
          </a:p>
          <a:p>
            <a:pPr marL="0" indent="0">
              <a:buNone/>
            </a:pPr>
            <a:r>
              <a:rPr lang="fr-FR" dirty="0" smtClean="0"/>
              <a:t>Pas </a:t>
            </a:r>
            <a:r>
              <a:rPr lang="fr-FR" dirty="0"/>
              <a:t>d’éducateurs ou manque de motivation de leur part.</a:t>
            </a:r>
          </a:p>
          <a:p>
            <a:pPr marL="0" indent="0">
              <a:buNone/>
            </a:pPr>
            <a:r>
              <a:rPr lang="fr-FR" dirty="0"/>
              <a:t>Pas concernés. </a:t>
            </a:r>
          </a:p>
          <a:p>
            <a:pPr marL="0" indent="0">
              <a:buNone/>
            </a:pPr>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4740619" y="3263462"/>
            <a:ext cx="3542032" cy="1800488"/>
          </a:xfrm>
          <a:prstGeom prst="rect">
            <a:avLst/>
          </a:prstGeom>
        </p:spPr>
      </p:pic>
    </p:spTree>
    <p:extLst>
      <p:ext uri="{BB962C8B-B14F-4D97-AF65-F5344CB8AC3E}">
        <p14:creationId xmlns:p14="http://schemas.microsoft.com/office/powerpoint/2010/main" val="31605501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50267" y="670156"/>
            <a:ext cx="10515600" cy="5522826"/>
          </a:xfrm>
        </p:spPr>
        <p:txBody>
          <a:bodyPr>
            <a:normAutofit/>
          </a:bodyPr>
          <a:lstStyle/>
          <a:p>
            <a:r>
              <a:rPr lang="fr-FR" b="1" dirty="0"/>
              <a:t>Intérêt pour le tournoi du </a:t>
            </a:r>
            <a:r>
              <a:rPr lang="fr-FR" b="1" dirty="0" err="1" smtClean="0"/>
              <a:t>Seven’S</a:t>
            </a:r>
            <a:endParaRPr lang="fr-FR" b="1" dirty="0" smtClean="0"/>
          </a:p>
          <a:p>
            <a:endParaRPr lang="fr-FR" b="1" dirty="0"/>
          </a:p>
          <a:p>
            <a:endParaRPr lang="fr-FR" b="1" dirty="0" smtClean="0"/>
          </a:p>
          <a:p>
            <a:endParaRPr lang="fr-FR" b="1" dirty="0"/>
          </a:p>
          <a:p>
            <a:endParaRPr lang="fr-FR" b="1" dirty="0" smtClean="0"/>
          </a:p>
          <a:p>
            <a:endParaRPr lang="fr-FR" b="1" dirty="0"/>
          </a:p>
          <a:p>
            <a:pPr marL="0" indent="0">
              <a:buNone/>
            </a:pPr>
            <a:endParaRPr lang="fr-FR" b="1" dirty="0" smtClean="0"/>
          </a:p>
          <a:p>
            <a:r>
              <a:rPr lang="fr-FR" b="1" dirty="0" smtClean="0"/>
              <a:t>Si non, pourquoi ? </a:t>
            </a:r>
          </a:p>
          <a:p>
            <a:pPr marL="0" indent="0">
              <a:buNone/>
            </a:pPr>
            <a:r>
              <a:rPr lang="fr-FR" dirty="0" smtClean="0"/>
              <a:t>Réponses </a:t>
            </a:r>
            <a:r>
              <a:rPr lang="fr-FR" dirty="0"/>
              <a:t>diverses et </a:t>
            </a:r>
            <a:r>
              <a:rPr lang="fr-FR" dirty="0" smtClean="0"/>
              <a:t>variées suivant la situation de l’EDR. </a:t>
            </a:r>
          </a:p>
          <a:p>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3578716" y="1419888"/>
            <a:ext cx="3545291" cy="2162897"/>
          </a:xfrm>
          <a:prstGeom prst="rect">
            <a:avLst/>
          </a:prstGeom>
        </p:spPr>
      </p:pic>
    </p:spTree>
    <p:extLst>
      <p:ext uri="{BB962C8B-B14F-4D97-AF65-F5344CB8AC3E}">
        <p14:creationId xmlns:p14="http://schemas.microsoft.com/office/powerpoint/2010/main" val="17195281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6760" y="595341"/>
            <a:ext cx="10515600" cy="5813771"/>
          </a:xfrm>
        </p:spPr>
        <p:txBody>
          <a:bodyPr/>
          <a:lstStyle/>
          <a:p>
            <a:r>
              <a:rPr lang="fr-FR" b="1" dirty="0"/>
              <a:t>Utilité réunions CD 81 </a:t>
            </a:r>
            <a:endParaRPr lang="fr-FR" b="1" dirty="0" smtClean="0"/>
          </a:p>
          <a:p>
            <a:endParaRPr lang="fr-FR" b="1" dirty="0"/>
          </a:p>
          <a:p>
            <a:endParaRPr lang="fr-FR" b="1" dirty="0" smtClean="0"/>
          </a:p>
          <a:p>
            <a:endParaRPr lang="fr-FR" b="1" dirty="0"/>
          </a:p>
          <a:p>
            <a:endParaRPr lang="fr-FR" b="1" dirty="0" smtClean="0"/>
          </a:p>
          <a:p>
            <a:endParaRPr lang="fr-FR" b="1" dirty="0"/>
          </a:p>
          <a:p>
            <a:r>
              <a:rPr lang="fr-FR" b="1" dirty="0" smtClean="0"/>
              <a:t>Sont-elles suffisantes ? </a:t>
            </a:r>
          </a:p>
          <a:p>
            <a:endParaRPr lang="fr-FR" dirty="0"/>
          </a:p>
          <a:p>
            <a:pPr marL="0" indent="0">
              <a:buNone/>
            </a:pPr>
            <a:endParaRPr lang="fr-FR" dirty="0"/>
          </a:p>
        </p:txBody>
      </p:sp>
      <p:pic>
        <p:nvPicPr>
          <p:cNvPr id="4" name="Image 3"/>
          <p:cNvPicPr/>
          <p:nvPr/>
        </p:nvPicPr>
        <p:blipFill>
          <a:blip r:embed="rId2">
            <a:extLst>
              <a:ext uri="{28A0092B-C50C-407E-A947-70E740481C1C}">
                <a14:useLocalDpi xmlns:a14="http://schemas.microsoft.com/office/drawing/2010/main" val="0"/>
              </a:ext>
            </a:extLst>
          </a:blip>
          <a:stretch>
            <a:fillRect/>
          </a:stretch>
        </p:blipFill>
        <p:spPr>
          <a:xfrm>
            <a:off x="2875250" y="1089370"/>
            <a:ext cx="3276167" cy="2227407"/>
          </a:xfrm>
          <a:prstGeom prst="rect">
            <a:avLst/>
          </a:prstGeom>
        </p:spPr>
      </p:pic>
      <p:pic>
        <p:nvPicPr>
          <p:cNvPr id="5" name="Image 4"/>
          <p:cNvPicPr/>
          <p:nvPr/>
        </p:nvPicPr>
        <p:blipFill rotWithShape="1">
          <a:blip r:embed="rId3">
            <a:extLst>
              <a:ext uri="{28A0092B-C50C-407E-A947-70E740481C1C}">
                <a14:useLocalDpi xmlns:a14="http://schemas.microsoft.com/office/drawing/2010/main" val="0"/>
              </a:ext>
            </a:extLst>
          </a:blip>
          <a:srcRect b="4014"/>
          <a:stretch/>
        </p:blipFill>
        <p:spPr bwMode="auto">
          <a:xfrm>
            <a:off x="2875250" y="4292224"/>
            <a:ext cx="3434110" cy="229145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936313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382</Words>
  <Application>Microsoft Office PowerPoint</Application>
  <PresentationFormat>Grand écran</PresentationFormat>
  <Paragraphs>116</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Calibri</vt:lpstr>
      <vt:lpstr>Calibri Light</vt:lpstr>
      <vt:lpstr>Wingdings</vt:lpstr>
      <vt:lpstr>Thème Office</vt:lpstr>
      <vt:lpstr>Questionnaire EDR </vt:lpstr>
      <vt:lpstr>1. FONCTIONNEMENT EDR</vt:lpstr>
      <vt:lpstr>Présentation PowerPoint</vt:lpstr>
      <vt:lpstr>2. LES ÉDUCATEURS</vt:lpstr>
      <vt:lpstr>Présentation PowerPoint</vt:lpstr>
      <vt:lpstr>Présentation PowerPoint</vt:lpstr>
      <vt:lpstr>3. L’ÉCOLE DE RUGBY ET LE COMITÉ</vt:lpstr>
      <vt:lpstr>Présentation PowerPoint</vt:lpstr>
      <vt:lpstr>Présentation PowerPoint</vt:lpstr>
      <vt:lpstr>Présentation PowerPoint</vt:lpstr>
      <vt:lpstr>Présentation PowerPoint</vt:lpstr>
      <vt:lpstr>Présentation PowerPoint</vt:lpstr>
      <vt:lpstr>Présentation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Questionnaire EDR</dc:title>
  <dc:creator>CD81-PC07</dc:creator>
  <cp:lastModifiedBy>CD81-PC09</cp:lastModifiedBy>
  <cp:revision>22</cp:revision>
  <dcterms:created xsi:type="dcterms:W3CDTF">2017-06-09T09:03:22Z</dcterms:created>
  <dcterms:modified xsi:type="dcterms:W3CDTF">2017-06-20T07:32:42Z</dcterms:modified>
</cp:coreProperties>
</file>