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85" r:id="rId3"/>
    <p:sldId id="274" r:id="rId4"/>
    <p:sldId id="257" r:id="rId5"/>
    <p:sldId id="260" r:id="rId6"/>
    <p:sldId id="259" r:id="rId7"/>
    <p:sldId id="286" r:id="rId8"/>
    <p:sldId id="281" r:id="rId9"/>
    <p:sldId id="284" r:id="rId10"/>
    <p:sldId id="290" r:id="rId11"/>
    <p:sldId id="264" r:id="rId12"/>
    <p:sldId id="261" r:id="rId13"/>
    <p:sldId id="270" r:id="rId14"/>
    <p:sldId id="289" r:id="rId15"/>
    <p:sldId id="292" r:id="rId16"/>
    <p:sldId id="293" r:id="rId17"/>
    <p:sldId id="294" r:id="rId18"/>
    <p:sldId id="296" r:id="rId19"/>
    <p:sldId id="298" r:id="rId20"/>
    <p:sldId id="297" r:id="rId21"/>
    <p:sldId id="299" r:id="rId22"/>
    <p:sldId id="300" r:id="rId23"/>
    <p:sldId id="301" r:id="rId24"/>
    <p:sldId id="302" r:id="rId25"/>
    <p:sldId id="303" r:id="rId2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88" d="100"/>
          <a:sy n="88" d="100"/>
        </p:scale>
        <p:origin x="403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A68A8-FDCF-4DDB-A4EB-2F390C4A0B52}" type="datetimeFigureOut">
              <a:rPr lang="fr-FR" smtClean="0"/>
              <a:t>03/07/2017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BA5E4-36F4-4514-8E06-2B1D838068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2578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A68A8-FDCF-4DDB-A4EB-2F390C4A0B52}" type="datetimeFigureOut">
              <a:rPr lang="fr-FR" smtClean="0"/>
              <a:t>03/07/2017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BA5E4-36F4-4514-8E06-2B1D838068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5038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A68A8-FDCF-4DDB-A4EB-2F390C4A0B52}" type="datetimeFigureOut">
              <a:rPr lang="fr-FR" smtClean="0"/>
              <a:t>03/07/2017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BA5E4-36F4-4514-8E06-2B1D838068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01599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09562" y="273352"/>
            <a:ext cx="10971684" cy="1145009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992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562" y="1604841"/>
            <a:ext cx="10971684" cy="3977484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2903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74415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A68A8-FDCF-4DDB-A4EB-2F390C4A0B52}" type="datetimeFigureOut">
              <a:rPr lang="fr-FR" smtClean="0"/>
              <a:t>03/07/2017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BA5E4-36F4-4514-8E06-2B1D838068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0324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A68A8-FDCF-4DDB-A4EB-2F390C4A0B52}" type="datetimeFigureOut">
              <a:rPr lang="fr-FR" smtClean="0"/>
              <a:t>03/07/2017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BA5E4-36F4-4514-8E06-2B1D838068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2954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A68A8-FDCF-4DDB-A4EB-2F390C4A0B52}" type="datetimeFigureOut">
              <a:rPr lang="fr-FR" smtClean="0"/>
              <a:t>03/07/2017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BA5E4-36F4-4514-8E06-2B1D838068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129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A68A8-FDCF-4DDB-A4EB-2F390C4A0B52}" type="datetimeFigureOut">
              <a:rPr lang="fr-FR" smtClean="0"/>
              <a:t>03/07/2017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BA5E4-36F4-4514-8E06-2B1D838068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3926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A68A8-FDCF-4DDB-A4EB-2F390C4A0B52}" type="datetimeFigureOut">
              <a:rPr lang="fr-FR" smtClean="0"/>
              <a:t>03/07/2017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BA5E4-36F4-4514-8E06-2B1D838068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9679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A68A8-FDCF-4DDB-A4EB-2F390C4A0B52}" type="datetimeFigureOut">
              <a:rPr lang="fr-FR" smtClean="0"/>
              <a:t>03/07/2017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BA5E4-36F4-4514-8E06-2B1D838068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9973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A68A8-FDCF-4DDB-A4EB-2F390C4A0B52}" type="datetimeFigureOut">
              <a:rPr lang="fr-FR" smtClean="0"/>
              <a:t>03/07/2017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BA5E4-36F4-4514-8E06-2B1D838068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1367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A68A8-FDCF-4DDB-A4EB-2F390C4A0B52}" type="datetimeFigureOut">
              <a:rPr lang="fr-FR" smtClean="0"/>
              <a:t>03/07/2017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BA5E4-36F4-4514-8E06-2B1D838068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7805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7A68A8-FDCF-4DDB-A4EB-2F390C4A0B52}" type="datetimeFigureOut">
              <a:rPr lang="fr-FR" smtClean="0"/>
              <a:t>03/07/2017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8BA5E4-36F4-4514-8E06-2B1D838068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9663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242994" y="3915293"/>
            <a:ext cx="9144000" cy="1655762"/>
          </a:xfrm>
        </p:spPr>
        <p:txBody>
          <a:bodyPr>
            <a:normAutofit fontScale="77500" lnSpcReduction="20000"/>
          </a:bodyPr>
          <a:lstStyle/>
          <a:p>
            <a:endParaRPr lang="fr-FR" dirty="0" smtClean="0"/>
          </a:p>
          <a:p>
            <a:r>
              <a:rPr lang="fr-FR" sz="6500" b="1" dirty="0" smtClean="0"/>
              <a:t>RAPPORT D’ACTIVITE 2016/2017</a:t>
            </a:r>
          </a:p>
          <a:p>
            <a:r>
              <a:rPr lang="fr-FR" sz="3200" dirty="0" smtClean="0"/>
              <a:t>Assemblée Générale - Gaillac 30/06/2017</a:t>
            </a:r>
            <a:endParaRPr lang="fr-FR" sz="3200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9283" y="814381"/>
            <a:ext cx="3619406" cy="2843217"/>
          </a:xfrm>
          <a:prstGeom prst="rect">
            <a:avLst/>
          </a:prstGeom>
        </p:spPr>
      </p:pic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8581F-61D9-4A2A-B22B-43D0C5CD5494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1267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8000" b="1" dirty="0" smtClean="0"/>
              <a:t>3. Les pôles d’activités</a:t>
            </a:r>
            <a:endParaRPr lang="fr-FR" sz="8000" b="1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474018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3.1 ECOLES DE RUGBY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5 étapes Fair-play UMT :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dirty="0" smtClean="0"/>
              <a:t>6  plateaux de 3 ou 4 équipes par étape</a:t>
            </a:r>
          </a:p>
          <a:p>
            <a:r>
              <a:rPr lang="fr-FR" dirty="0" smtClean="0"/>
              <a:t>Tournoi </a:t>
            </a:r>
            <a:r>
              <a:rPr lang="fr-FR" dirty="0" err="1" smtClean="0"/>
              <a:t>P.Astié</a:t>
            </a:r>
            <a:r>
              <a:rPr lang="fr-FR" dirty="0" smtClean="0"/>
              <a:t> le 22/04 à Gaillac :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dirty="0" smtClean="0"/>
              <a:t>21 EDR / 665 participants</a:t>
            </a:r>
          </a:p>
          <a:p>
            <a:r>
              <a:rPr lang="fr-FR" dirty="0" err="1" smtClean="0"/>
              <a:t>Seven’s</a:t>
            </a:r>
            <a:r>
              <a:rPr lang="fr-FR" dirty="0" smtClean="0"/>
              <a:t> Tour </a:t>
            </a:r>
            <a:r>
              <a:rPr lang="fr-FR" dirty="0" err="1" smtClean="0"/>
              <a:t>M12</a:t>
            </a:r>
            <a:r>
              <a:rPr lang="fr-FR" dirty="0" smtClean="0"/>
              <a:t>/</a:t>
            </a:r>
            <a:r>
              <a:rPr lang="fr-FR" dirty="0" err="1" smtClean="0"/>
              <a:t>M14</a:t>
            </a:r>
            <a:r>
              <a:rPr lang="fr-FR" dirty="0" smtClean="0"/>
              <a:t>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dirty="0" smtClean="0"/>
              <a:t>5 journées / Une dizaine de clubs participants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dirty="0" smtClean="0"/>
              <a:t>Finales Pavois du Tarn</a:t>
            </a:r>
          </a:p>
          <a:p>
            <a:r>
              <a:rPr lang="fr-FR" dirty="0" smtClean="0"/>
              <a:t> Tournoi </a:t>
            </a:r>
            <a:r>
              <a:rPr lang="fr-FR" dirty="0" err="1" smtClean="0"/>
              <a:t>Galau</a:t>
            </a:r>
            <a:r>
              <a:rPr lang="fr-FR" dirty="0" smtClean="0"/>
              <a:t> </a:t>
            </a:r>
            <a:r>
              <a:rPr lang="fr-FR" dirty="0" err="1" smtClean="0"/>
              <a:t>M6</a:t>
            </a:r>
            <a:r>
              <a:rPr lang="fr-FR" dirty="0" smtClean="0"/>
              <a:t> à Mazamet le 30/04 : 100 participants  </a:t>
            </a:r>
          </a:p>
          <a:p>
            <a:r>
              <a:rPr lang="fr-FR" dirty="0" smtClean="0"/>
              <a:t>Tournoi </a:t>
            </a:r>
            <a:r>
              <a:rPr lang="fr-FR" dirty="0" err="1" smtClean="0"/>
              <a:t>Bendichou</a:t>
            </a:r>
            <a:r>
              <a:rPr lang="fr-FR" dirty="0" smtClean="0"/>
              <a:t> </a:t>
            </a:r>
            <a:r>
              <a:rPr lang="fr-FR" dirty="0" err="1" smtClean="0"/>
              <a:t>M12</a:t>
            </a:r>
            <a:r>
              <a:rPr lang="fr-FR" dirty="0" smtClean="0"/>
              <a:t> à Graulhet le 01/05 : 600 participants                                            </a:t>
            </a:r>
            <a:endParaRPr lang="fr-FR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fr-F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B4A34-85A8-405C-9BF7-DB849B12D5EF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2772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3.2 FORMATION EDUCATEURS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Formation Brevets Fédéraux: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dirty="0" smtClean="0"/>
              <a:t>100 Inscrits/  8 séances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fr-FR" dirty="0" smtClean="0"/>
              <a:t>Initiateur : 32 /Développement : 20</a:t>
            </a:r>
          </a:p>
          <a:p>
            <a:pPr marL="914400" lvl="2" indent="0">
              <a:buNone/>
            </a:pPr>
            <a:r>
              <a:rPr lang="fr-FR" dirty="0"/>
              <a:t> </a:t>
            </a:r>
            <a:r>
              <a:rPr lang="fr-FR" dirty="0" smtClean="0"/>
              <a:t>                     </a:t>
            </a:r>
            <a:r>
              <a:rPr lang="fr-FR" i="1" dirty="0" smtClean="0"/>
              <a:t>&gt;&gt;&gt;&gt; Présence : 46%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fr-FR" dirty="0" smtClean="0"/>
              <a:t>Performance : 26 / Optimisation: 22  </a:t>
            </a:r>
          </a:p>
          <a:p>
            <a:pPr marL="914400" lvl="2" indent="0">
              <a:buNone/>
            </a:pPr>
            <a:r>
              <a:rPr lang="fr-FR" dirty="0" smtClean="0"/>
              <a:t>                        </a:t>
            </a:r>
            <a:r>
              <a:rPr lang="fr-FR" i="1" dirty="0" smtClean="0"/>
              <a:t>&gt;&gt;&gt;&gt; Présence : 67%</a:t>
            </a:r>
            <a:endParaRPr lang="fr-FR" i="1" dirty="0"/>
          </a:p>
          <a:p>
            <a:r>
              <a:rPr lang="fr-FR" dirty="0" smtClean="0"/>
              <a:t>3 Conférences formation-recyclage 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fr-FR" dirty="0" smtClean="0"/>
              <a:t>Frédéric Charrier 19/12 : le jeu de ligne (100 participants)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fr-FR" dirty="0" smtClean="0"/>
              <a:t>Romain </a:t>
            </a:r>
            <a:r>
              <a:rPr lang="fr-FR" dirty="0" err="1" smtClean="0"/>
              <a:t>Poite</a:t>
            </a:r>
            <a:r>
              <a:rPr lang="fr-FR" dirty="0" smtClean="0"/>
              <a:t> 30/01 : arbitrage (85 participants)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fr-FR" dirty="0" smtClean="0"/>
              <a:t>David </a:t>
            </a:r>
            <a:r>
              <a:rPr lang="fr-FR" dirty="0" err="1" smtClean="0"/>
              <a:t>Egea</a:t>
            </a:r>
            <a:r>
              <a:rPr lang="fr-FR" dirty="0" smtClean="0"/>
              <a:t> 20/02 : jeu au pied (45 participants)</a:t>
            </a:r>
          </a:p>
          <a:p>
            <a:pPr marL="457200" lvl="1" indent="0">
              <a:buNone/>
            </a:pPr>
            <a:endParaRPr lang="fr-FR" dirty="0" smtClean="0"/>
          </a:p>
          <a:p>
            <a:pPr marL="457200" lvl="1" indent="0">
              <a:buNone/>
            </a:pPr>
            <a:r>
              <a:rPr lang="fr-FR" sz="2800" dirty="0" smtClean="0"/>
              <a:t>+ 275 « Passeports » passés dans les clubs ( </a:t>
            </a:r>
            <a:r>
              <a:rPr lang="fr-FR" sz="2800" dirty="0" err="1" smtClean="0"/>
              <a:t>1e</a:t>
            </a:r>
            <a:r>
              <a:rPr lang="fr-FR" sz="2800" dirty="0" smtClean="0"/>
              <a:t> ligne et arbitrage)</a:t>
            </a:r>
          </a:p>
          <a:p>
            <a:pPr lvl="1">
              <a:buFont typeface="Wingdings" panose="05000000000000000000" pitchFamily="2" charset="2"/>
              <a:buChar char="ü"/>
            </a:pPr>
            <a:endParaRPr lang="fr-FR" dirty="0" smtClean="0"/>
          </a:p>
          <a:p>
            <a:pPr>
              <a:buFont typeface="Wingdings" panose="05000000000000000000" pitchFamily="2" charset="2"/>
              <a:buChar char="ü"/>
            </a:pPr>
            <a:endParaRPr lang="fr-FR" dirty="0" smtClean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B4A34-85A8-405C-9BF7-DB849B12D5EF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12883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3.2 FORMATION/DETECTION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err="1" smtClean="0"/>
              <a:t>M12</a:t>
            </a:r>
            <a:r>
              <a:rPr lang="fr-FR" dirty="0" smtClean="0"/>
              <a:t> G :</a:t>
            </a:r>
          </a:p>
          <a:p>
            <a:pPr lvl="1"/>
            <a:r>
              <a:rPr lang="fr-FR" dirty="0" smtClean="0"/>
              <a:t>1 stage été 16 inscrits </a:t>
            </a:r>
          </a:p>
          <a:p>
            <a:pPr lvl="1"/>
            <a:r>
              <a:rPr lang="fr-FR" dirty="0" smtClean="0"/>
              <a:t>Crampons d’or 18/03 Castres (30 « doublettes »)  </a:t>
            </a:r>
          </a:p>
          <a:p>
            <a:r>
              <a:rPr lang="fr-FR" dirty="0" err="1" smtClean="0"/>
              <a:t>M13</a:t>
            </a:r>
            <a:r>
              <a:rPr lang="fr-FR" dirty="0" smtClean="0"/>
              <a:t> G : </a:t>
            </a:r>
          </a:p>
          <a:p>
            <a:pPr lvl="1"/>
            <a:r>
              <a:rPr lang="fr-FR" dirty="0" smtClean="0"/>
              <a:t>1 stage été 22 inscrits</a:t>
            </a:r>
          </a:p>
          <a:p>
            <a:pPr lvl="1"/>
            <a:r>
              <a:rPr lang="fr-FR" dirty="0" smtClean="0"/>
              <a:t>Tournoi Mende 08/04    (2 équipes G)</a:t>
            </a:r>
          </a:p>
          <a:p>
            <a:r>
              <a:rPr lang="fr-FR" dirty="0" err="1" smtClean="0"/>
              <a:t>M14</a:t>
            </a:r>
            <a:r>
              <a:rPr lang="fr-FR" dirty="0" smtClean="0"/>
              <a:t> :</a:t>
            </a:r>
          </a:p>
          <a:p>
            <a:pPr lvl="1"/>
            <a:r>
              <a:rPr lang="fr-FR" dirty="0" smtClean="0"/>
              <a:t>1 stage été 21 inscrits</a:t>
            </a:r>
            <a:endParaRPr lang="fr-FR" dirty="0"/>
          </a:p>
          <a:p>
            <a:pPr lvl="1"/>
            <a:r>
              <a:rPr lang="fr-FR" dirty="0" smtClean="0"/>
              <a:t>Tournoi du Languedoc </a:t>
            </a:r>
            <a:r>
              <a:rPr lang="fr-FR" dirty="0" err="1" smtClean="0"/>
              <a:t>M14</a:t>
            </a:r>
            <a:r>
              <a:rPr lang="fr-FR" dirty="0" smtClean="0"/>
              <a:t>  08/02  (2 équipes G / 2 équipes F)                                  </a:t>
            </a:r>
            <a:endParaRPr lang="fr-FR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r>
              <a:rPr lang="fr-FR" dirty="0" smtClean="0"/>
              <a:t>Tournoi </a:t>
            </a:r>
            <a:r>
              <a:rPr lang="fr-FR" dirty="0" err="1" smtClean="0"/>
              <a:t>Batigne</a:t>
            </a:r>
            <a:r>
              <a:rPr lang="fr-FR" dirty="0" smtClean="0"/>
              <a:t> M14 15/04     (1 équipe G / 1 équipe F)</a:t>
            </a:r>
          </a:p>
          <a:p>
            <a:pPr lvl="1"/>
            <a:r>
              <a:rPr lang="fr-FR" dirty="0" smtClean="0"/>
              <a:t>Orange Rugby Challenge 11/03 (6 « quadrettes ») 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5614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3.2 FORMATION/DETECTION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 smtClean="0"/>
              <a:t>M15</a:t>
            </a:r>
            <a:r>
              <a:rPr lang="fr-FR" dirty="0" smtClean="0"/>
              <a:t> G :</a:t>
            </a:r>
          </a:p>
          <a:p>
            <a:pPr lvl="1"/>
            <a:r>
              <a:rPr lang="fr-FR" dirty="0" smtClean="0"/>
              <a:t>Tournoi Lagarde Foix (1 équipe)</a:t>
            </a:r>
          </a:p>
          <a:p>
            <a:pPr lvl="1"/>
            <a:r>
              <a:rPr lang="fr-FR" dirty="0" smtClean="0"/>
              <a:t>1 stage été </a:t>
            </a:r>
            <a:r>
              <a:rPr lang="fr-FR" dirty="0"/>
              <a:t>8</a:t>
            </a:r>
            <a:r>
              <a:rPr lang="fr-FR" dirty="0" smtClean="0"/>
              <a:t> inscrits</a:t>
            </a:r>
          </a:p>
          <a:p>
            <a:r>
              <a:rPr lang="fr-FR" dirty="0" err="1" smtClean="0"/>
              <a:t>M15</a:t>
            </a:r>
            <a:r>
              <a:rPr lang="fr-FR" dirty="0" smtClean="0"/>
              <a:t> Filles :</a:t>
            </a:r>
          </a:p>
          <a:p>
            <a:pPr lvl="1"/>
            <a:r>
              <a:rPr lang="fr-FR" dirty="0" smtClean="0"/>
              <a:t>1 stage été </a:t>
            </a:r>
            <a:r>
              <a:rPr lang="fr-FR" dirty="0"/>
              <a:t>6</a:t>
            </a:r>
            <a:r>
              <a:rPr lang="fr-FR" dirty="0" smtClean="0"/>
              <a:t> inscrites (avec M18)</a:t>
            </a:r>
          </a:p>
          <a:p>
            <a:pPr lvl="1"/>
            <a:r>
              <a:rPr lang="fr-FR" dirty="0" smtClean="0"/>
              <a:t>4 rassemblements interdépartementaux dont 1 à Albi                                 </a:t>
            </a:r>
          </a:p>
          <a:p>
            <a:r>
              <a:rPr lang="fr-FR" dirty="0" smtClean="0"/>
              <a:t> </a:t>
            </a:r>
            <a:r>
              <a:rPr lang="fr-FR" dirty="0" err="1" smtClean="0"/>
              <a:t>M16</a:t>
            </a:r>
            <a:r>
              <a:rPr lang="fr-FR" dirty="0" smtClean="0"/>
              <a:t> G :</a:t>
            </a:r>
          </a:p>
          <a:p>
            <a:pPr lvl="1"/>
            <a:r>
              <a:rPr lang="fr-FR" dirty="0" smtClean="0"/>
              <a:t>Tournée Catalogne  02 au 05/04  25 joueurs/ 1 arbitre</a:t>
            </a:r>
          </a:p>
          <a:p>
            <a:pPr lvl="1"/>
            <a:r>
              <a:rPr lang="fr-FR" dirty="0" smtClean="0"/>
              <a:t>Réception et match Sélection Allemande 27/05 à Mazamet                                                    </a:t>
            </a:r>
            <a:endParaRPr lang="fr-FR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188685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74499" y="576902"/>
            <a:ext cx="9720072" cy="1499616"/>
          </a:xfrm>
        </p:spPr>
        <p:txBody>
          <a:bodyPr>
            <a:normAutofit/>
          </a:bodyPr>
          <a:lstStyle/>
          <a:p>
            <a:r>
              <a:rPr lang="fr-FR" b="1" dirty="0" smtClean="0"/>
              <a:t>3.3 COHESION SOCIALE</a:t>
            </a:r>
            <a:endParaRPr lang="fr-FR" sz="44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fr-FR" sz="3200" b="1" dirty="0" smtClean="0"/>
          </a:p>
          <a:p>
            <a:pPr marL="0" indent="0">
              <a:buNone/>
            </a:pPr>
            <a:r>
              <a:rPr lang="fr-FR" sz="3200" b="1" dirty="0" smtClean="0"/>
              <a:t>Sport adapté/Instituts Spécialisés :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fr-FR" sz="2400" dirty="0" smtClean="0"/>
              <a:t>6 journées animation Sport adapté avec Comité départemental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fr-FR" sz="2400" dirty="0" smtClean="0"/>
              <a:t>28 séances IME (Albi-Labruguière-Florentin)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fr-FR" sz="2400" dirty="0" smtClean="0"/>
              <a:t>6 demi-journées initiation rugby dans établissements spécialisés</a:t>
            </a:r>
          </a:p>
          <a:p>
            <a:pPr marL="0" indent="0">
              <a:buNone/>
            </a:pPr>
            <a:r>
              <a:rPr lang="fr-FR" sz="3200" b="1" dirty="0" smtClean="0"/>
              <a:t>Milieu Carcéral :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fr-FR" sz="2400" dirty="0" smtClean="0"/>
              <a:t>Etablissement pour Mineurs de Lavaur</a:t>
            </a:r>
            <a:r>
              <a:rPr lang="fr-FR" sz="2400" dirty="0"/>
              <a:t> : </a:t>
            </a:r>
            <a:r>
              <a:rPr lang="fr-FR" sz="2400" dirty="0" smtClean="0"/>
              <a:t>100 </a:t>
            </a:r>
            <a:r>
              <a:rPr lang="fr-FR" sz="2400" dirty="0"/>
              <a:t>séances </a:t>
            </a:r>
            <a:r>
              <a:rPr lang="fr-FR" sz="2400" dirty="0" smtClean="0"/>
              <a:t>rugby (2 par </a:t>
            </a:r>
            <a:r>
              <a:rPr lang="fr-FR" sz="2400" dirty="0" err="1" smtClean="0"/>
              <a:t>par</a:t>
            </a:r>
            <a:r>
              <a:rPr lang="fr-FR" sz="2400" dirty="0" smtClean="0"/>
              <a:t> semaine)</a:t>
            </a:r>
            <a:endParaRPr lang="fr-FR" sz="2400" dirty="0"/>
          </a:p>
          <a:p>
            <a:pPr lvl="2">
              <a:buFont typeface="Wingdings" panose="05000000000000000000" pitchFamily="2" charset="2"/>
              <a:buChar char="§"/>
            </a:pPr>
            <a:r>
              <a:rPr lang="fr-FR" sz="2400" dirty="0" smtClean="0"/>
              <a:t>Maison </a:t>
            </a:r>
            <a:r>
              <a:rPr lang="fr-FR" sz="2400" dirty="0"/>
              <a:t>d’arrêt </a:t>
            </a:r>
            <a:r>
              <a:rPr lang="fr-FR" sz="2400" dirty="0" smtClean="0"/>
              <a:t>d’Albi : 2 séances (nouvelle convention)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fr-FR" sz="2400" dirty="0" smtClean="0"/>
              <a:t> </a:t>
            </a:r>
            <a:r>
              <a:rPr lang="fr-FR" sz="2400" dirty="0"/>
              <a:t>C</a:t>
            </a:r>
            <a:r>
              <a:rPr lang="fr-FR" sz="2400" dirty="0" smtClean="0"/>
              <a:t>entre </a:t>
            </a:r>
            <a:r>
              <a:rPr lang="fr-FR" sz="2400" dirty="0"/>
              <a:t>détention St </a:t>
            </a:r>
            <a:r>
              <a:rPr lang="fr-FR" sz="2400" dirty="0" smtClean="0"/>
              <a:t>Sulpice : 12 séances (nouvelle convention) </a:t>
            </a:r>
          </a:p>
          <a:p>
            <a:pPr marL="914400" lvl="2" indent="0">
              <a:buNone/>
            </a:pPr>
            <a:endParaRPr lang="fr-FR" sz="2400" dirty="0" smtClean="0"/>
          </a:p>
          <a:p>
            <a:pPr lvl="2">
              <a:buFont typeface="Wingdings" panose="05000000000000000000" pitchFamily="2" charset="2"/>
              <a:buChar char="§"/>
            </a:pPr>
            <a:endParaRPr lang="fr-FR" sz="2400" dirty="0" smtClean="0"/>
          </a:p>
          <a:p>
            <a:pPr lvl="2">
              <a:buFont typeface="Wingdings" panose="05000000000000000000" pitchFamily="2" charset="2"/>
              <a:buChar char="§"/>
            </a:pPr>
            <a:endParaRPr lang="fr-FR" sz="1800" dirty="0"/>
          </a:p>
          <a:p>
            <a:pPr marL="411479" indent="-457200">
              <a:buFont typeface="+mj-lt"/>
              <a:buAutoNum type="arabicPeriod"/>
            </a:pPr>
            <a:endParaRPr lang="fr-FR" sz="2800" b="1" dirty="0" smtClean="0"/>
          </a:p>
          <a:p>
            <a:pPr lvl="1">
              <a:buFont typeface="Wingdings" panose="05000000000000000000" pitchFamily="2" charset="2"/>
              <a:buChar char="§"/>
            </a:pPr>
            <a:endParaRPr lang="fr-FR" sz="2400" b="1" dirty="0"/>
          </a:p>
          <a:p>
            <a:pPr marL="411479" indent="-457200">
              <a:buFont typeface="+mj-lt"/>
              <a:buAutoNum type="arabicPeriod"/>
            </a:pPr>
            <a:endParaRPr lang="fr-FR" sz="2800" b="1" dirty="0" smtClean="0"/>
          </a:p>
          <a:p>
            <a:pPr marL="411479" indent="-457200">
              <a:buFont typeface="+mj-lt"/>
              <a:buAutoNum type="arabicPeriod"/>
            </a:pPr>
            <a:endParaRPr lang="fr-FR" sz="2800" b="1" dirty="0"/>
          </a:p>
          <a:p>
            <a:pPr marL="411479" indent="-457200">
              <a:buFont typeface="+mj-lt"/>
              <a:buAutoNum type="arabicPeriod"/>
            </a:pPr>
            <a:endParaRPr lang="fr-FR" sz="2800" b="1" dirty="0" smtClean="0"/>
          </a:p>
          <a:p>
            <a:pPr marL="411479" indent="-457200">
              <a:buFont typeface="+mj-lt"/>
              <a:buAutoNum type="arabicPeriod"/>
            </a:pPr>
            <a:endParaRPr lang="fr-FR" sz="2800" dirty="0" smtClean="0"/>
          </a:p>
          <a:p>
            <a:pPr lvl="1"/>
            <a:endParaRPr lang="fr-FR" dirty="0" smtClean="0"/>
          </a:p>
          <a:p>
            <a:pPr lvl="1"/>
            <a:endParaRPr lang="fr-FR" dirty="0"/>
          </a:p>
          <a:p>
            <a:pPr marL="457206" lvl="1" indent="0">
              <a:buNone/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2274426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400" b="1" dirty="0" smtClean="0"/>
              <a:t>3.3 COHÉSION SOCIALE</a:t>
            </a:r>
            <a:endParaRPr lang="fr-FR" sz="44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fr-FR" sz="2400" b="1" dirty="0" smtClean="0"/>
          </a:p>
          <a:p>
            <a:pPr marL="0" indent="0">
              <a:buNone/>
            </a:pPr>
            <a:r>
              <a:rPr lang="fr-FR" sz="3200" b="1" dirty="0" smtClean="0"/>
              <a:t>Quartiers-Politique de la Ville :</a:t>
            </a:r>
            <a:endParaRPr lang="fr-FR" sz="3200" b="1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fr-FR" dirty="0" smtClean="0"/>
              <a:t>Cycles périscolaires, cycles initiation, sorties clubs : plus de 60 interventions en collaboration avec Municipalités, Maisons de quartiers, Centres sociaux, OMEPS, Amicale Laïque, clubs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dirty="0" smtClean="0"/>
              <a:t>Challenge </a:t>
            </a:r>
            <a:r>
              <a:rPr lang="fr-FR" dirty="0"/>
              <a:t>Aquitain </a:t>
            </a:r>
            <a:r>
              <a:rPr lang="fr-FR" dirty="0" err="1"/>
              <a:t>Urban</a:t>
            </a:r>
            <a:r>
              <a:rPr lang="fr-FR" dirty="0"/>
              <a:t> </a:t>
            </a:r>
            <a:r>
              <a:rPr lang="fr-FR" dirty="0" smtClean="0"/>
              <a:t>Rugby : 13 </a:t>
            </a:r>
            <a:r>
              <a:rPr lang="fr-FR" dirty="0"/>
              <a:t>jeunes 10/16 </a:t>
            </a:r>
            <a:r>
              <a:rPr lang="fr-FR" dirty="0" smtClean="0"/>
              <a:t>ans Séjour à La Teste</a:t>
            </a:r>
          </a:p>
          <a:p>
            <a:pPr marL="457200" lvl="1" indent="0">
              <a:buNone/>
            </a:pPr>
            <a:endParaRPr lang="fr-FR" sz="2000" dirty="0" smtClean="0"/>
          </a:p>
          <a:p>
            <a:pPr marL="0" indent="0">
              <a:buNone/>
            </a:pPr>
            <a:r>
              <a:rPr lang="fr-FR" sz="3200" b="1" dirty="0" smtClean="0"/>
              <a:t>Milieu rural: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dirty="0" smtClean="0"/>
              <a:t>12 séances « Balle Ovale » en réseau Pays Vert et Ségala (14 communes)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dirty="0"/>
              <a:t>5</a:t>
            </a:r>
            <a:r>
              <a:rPr lang="fr-FR" dirty="0" smtClean="0"/>
              <a:t> séances (réseau d’Alban,  réseau Brassac, Montredon-Labessonnié)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dirty="0" smtClean="0"/>
              <a:t>1 séance rugby à </a:t>
            </a:r>
            <a:r>
              <a:rPr lang="fr-FR" dirty="0" err="1" smtClean="0"/>
              <a:t>Touscayrats</a:t>
            </a:r>
            <a:endParaRPr lang="fr-FR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fr-FR" dirty="0" smtClean="0"/>
              <a:t>2 journées scolaires initiation rugby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dirty="0" smtClean="0"/>
              <a:t>Championnat de France Agricole à </a:t>
            </a:r>
            <a:r>
              <a:rPr lang="fr-FR" dirty="0" err="1" smtClean="0"/>
              <a:t>Fonlabour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2557771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3.3 MILIEU SCOLAIRE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 </a:t>
            </a:r>
            <a:r>
              <a:rPr lang="fr-FR" dirty="0" smtClean="0"/>
              <a:t>5 sections rugby </a:t>
            </a:r>
            <a:endParaRPr lang="fr-FR" dirty="0" smtClean="0">
              <a:solidFill>
                <a:srgbClr val="FF0000"/>
              </a:solidFill>
            </a:endParaRPr>
          </a:p>
          <a:p>
            <a:r>
              <a:rPr lang="fr-FR" dirty="0" smtClean="0"/>
              <a:t>Convention UNSS</a:t>
            </a:r>
          </a:p>
          <a:p>
            <a:r>
              <a:rPr lang="fr-FR" dirty="0" smtClean="0"/>
              <a:t>Convention USEP</a:t>
            </a:r>
          </a:p>
          <a:p>
            <a:r>
              <a:rPr lang="fr-FR" dirty="0" smtClean="0"/>
              <a:t>Journées Balle Ovale</a:t>
            </a:r>
          </a:p>
          <a:p>
            <a:r>
              <a:rPr lang="fr-FR" dirty="0" smtClean="0"/>
              <a:t>Nouvelles activité périscolaires : 200 interventions</a:t>
            </a:r>
          </a:p>
          <a:p>
            <a:pPr lvl="1"/>
            <a:r>
              <a:rPr lang="fr-FR" dirty="0" smtClean="0"/>
              <a:t>15 communes</a:t>
            </a:r>
          </a:p>
          <a:p>
            <a:pPr lvl="1"/>
            <a:r>
              <a:rPr lang="fr-FR" dirty="0" smtClean="0"/>
              <a:t>De 2 à 35 interventions par commune, surtout début et fin année scolaire</a:t>
            </a:r>
          </a:p>
          <a:p>
            <a:pPr lvl="1"/>
            <a:r>
              <a:rPr lang="fr-FR" dirty="0" smtClean="0"/>
              <a:t>Résultat développement favorable si liens avec les club</a:t>
            </a:r>
          </a:p>
          <a:p>
            <a:pPr lvl="1"/>
            <a:r>
              <a:rPr lang="fr-FR" dirty="0" smtClean="0"/>
              <a:t>Résultat « social » et image favorables (mission service public)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507471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3.4 ACCOMPAGNEMENT DES CLUBS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2 Réunions de formation-information avec les secrétaires de clubs :</a:t>
            </a:r>
          </a:p>
          <a:p>
            <a:pPr lvl="1"/>
            <a:r>
              <a:rPr lang="fr-FR" dirty="0" smtClean="0"/>
              <a:t>Obligations des clubs</a:t>
            </a:r>
          </a:p>
          <a:p>
            <a:pPr lvl="1"/>
            <a:r>
              <a:rPr lang="fr-FR" dirty="0" smtClean="0"/>
              <a:t>Relations arbitres / site internet</a:t>
            </a:r>
          </a:p>
          <a:p>
            <a:r>
              <a:rPr lang="fr-FR" dirty="0" smtClean="0"/>
              <a:t>Suivi des challenges départementaux et remise des récompenses</a:t>
            </a:r>
          </a:p>
          <a:p>
            <a:r>
              <a:rPr lang="fr-FR" dirty="0" smtClean="0"/>
              <a:t>Relations avec le Comité Midi-Pyrénées :</a:t>
            </a:r>
          </a:p>
          <a:p>
            <a:pPr lvl="1"/>
            <a:r>
              <a:rPr lang="fr-FR" dirty="0" smtClean="0"/>
              <a:t>Suivi des épreuves </a:t>
            </a:r>
          </a:p>
          <a:p>
            <a:pPr lvl="1"/>
            <a:r>
              <a:rPr lang="fr-FR" dirty="0" smtClean="0"/>
              <a:t>Réunions des collèges séries territoriales et féminines</a:t>
            </a:r>
          </a:p>
          <a:p>
            <a:r>
              <a:rPr lang="fr-FR" dirty="0" smtClean="0"/>
              <a:t>Accompagnement des clubs pour redémarrage (Labruguière) et pour fusion (Cambon-</a:t>
            </a:r>
            <a:r>
              <a:rPr lang="fr-FR" dirty="0" err="1" smtClean="0"/>
              <a:t>Cunac</a:t>
            </a:r>
            <a:r>
              <a:rPr lang="fr-FR" dirty="0" smtClean="0"/>
              <a:t>/</a:t>
            </a:r>
            <a:r>
              <a:rPr lang="fr-FR" dirty="0" err="1" smtClean="0"/>
              <a:t>Puygouzon</a:t>
            </a:r>
            <a:r>
              <a:rPr lang="fr-FR" dirty="0" smtClean="0"/>
              <a:t>)</a:t>
            </a:r>
          </a:p>
          <a:p>
            <a:r>
              <a:rPr lang="fr-FR" dirty="0" smtClean="0"/>
              <a:t>Animation de 3 séances de formation </a:t>
            </a:r>
            <a:r>
              <a:rPr lang="fr-FR" dirty="0" err="1" smtClean="0"/>
              <a:t>Oval-e</a:t>
            </a:r>
            <a:r>
              <a:rPr lang="fr-FR" dirty="0" smtClean="0"/>
              <a:t> 2 (80 participants)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824963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8000" b="1" dirty="0" smtClean="0"/>
              <a:t>4.Les Evènements Tarnais</a:t>
            </a:r>
            <a:endParaRPr lang="fr-FR" sz="8000" b="1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647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1371600" indent="-1371600" algn="ctr">
              <a:buFont typeface="+mj-lt"/>
              <a:buAutoNum type="arabicPeriod"/>
            </a:pPr>
            <a:r>
              <a:rPr lang="fr-FR" sz="8000" b="1" dirty="0" smtClean="0"/>
              <a:t>La saison en quelques chiffres</a:t>
            </a:r>
            <a:endParaRPr lang="fr-FR" sz="8000" b="1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691931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LES EVENEMENTS TARNAIS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Le livret médical</a:t>
            </a:r>
          </a:p>
          <a:p>
            <a:pPr lvl="1"/>
            <a:r>
              <a:rPr lang="fr-FR" dirty="0" smtClean="0"/>
              <a:t> Conseils prévention et bonnes pratiques : préparation, diététique, soins, etc..</a:t>
            </a:r>
          </a:p>
          <a:p>
            <a:pPr lvl="1"/>
            <a:r>
              <a:rPr lang="fr-FR" dirty="0" smtClean="0"/>
              <a:t>Version éducateurs 36 pages / Version parents-joueurs 24 pages</a:t>
            </a:r>
          </a:p>
          <a:p>
            <a:pPr lvl="1"/>
            <a:r>
              <a:rPr lang="fr-FR" dirty="0" smtClean="0"/>
              <a:t>Diffusion 1500 exemplaires dans les clubs et les EDR</a:t>
            </a:r>
          </a:p>
          <a:p>
            <a:r>
              <a:rPr lang="fr-FR" dirty="0" smtClean="0"/>
              <a:t>Le festival </a:t>
            </a:r>
            <a:r>
              <a:rPr lang="fr-FR" dirty="0" err="1" smtClean="0"/>
              <a:t>Rugb’images</a:t>
            </a:r>
            <a:endParaRPr lang="fr-FR" dirty="0" smtClean="0"/>
          </a:p>
          <a:p>
            <a:pPr lvl="1"/>
            <a:r>
              <a:rPr lang="fr-FR" dirty="0" smtClean="0"/>
              <a:t>Participation aux colloques et concours </a:t>
            </a:r>
          </a:p>
          <a:p>
            <a:r>
              <a:rPr lang="fr-FR" dirty="0" smtClean="0"/>
              <a:t>Les Pavois du Tarn :</a:t>
            </a:r>
          </a:p>
          <a:p>
            <a:pPr lvl="1"/>
            <a:r>
              <a:rPr lang="fr-FR" dirty="0" smtClean="0"/>
              <a:t>67 équipes engagées. 31 clubs tarnais présents </a:t>
            </a:r>
          </a:p>
          <a:p>
            <a:pPr lvl="1"/>
            <a:r>
              <a:rPr lang="fr-FR" dirty="0" smtClean="0"/>
              <a:t>Nouveauté : Intégration </a:t>
            </a:r>
            <a:r>
              <a:rPr lang="fr-FR" dirty="0" err="1" smtClean="0"/>
              <a:t>M12</a:t>
            </a:r>
            <a:r>
              <a:rPr lang="fr-FR" dirty="0" smtClean="0"/>
              <a:t>/</a:t>
            </a:r>
            <a:r>
              <a:rPr lang="fr-FR" dirty="0" err="1" smtClean="0"/>
              <a:t>M14</a:t>
            </a:r>
            <a:r>
              <a:rPr lang="fr-FR" dirty="0" smtClean="0"/>
              <a:t> (</a:t>
            </a:r>
            <a:r>
              <a:rPr lang="fr-FR" dirty="0" err="1" smtClean="0"/>
              <a:t>Seven’s</a:t>
            </a:r>
            <a:r>
              <a:rPr lang="fr-FR" dirty="0" smtClean="0"/>
              <a:t> Tour)</a:t>
            </a:r>
          </a:p>
          <a:p>
            <a:pPr lvl="1"/>
            <a:r>
              <a:rPr lang="fr-FR" dirty="0" smtClean="0"/>
              <a:t>Participation sélection Allemande </a:t>
            </a:r>
            <a:r>
              <a:rPr lang="fr-FR" dirty="0" err="1" smtClean="0"/>
              <a:t>M16</a:t>
            </a: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 lvl="1"/>
            <a:endParaRPr lang="fr-FR" dirty="0" smtClean="0"/>
          </a:p>
          <a:p>
            <a:pPr marL="457200" lvl="1" indent="0">
              <a:buNone/>
            </a:pPr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733704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Shape 1"/>
          <p:cNvSpPr txBox="1"/>
          <p:nvPr/>
        </p:nvSpPr>
        <p:spPr>
          <a:xfrm>
            <a:off x="1980740" y="1604842"/>
            <a:ext cx="8229627" cy="397748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endParaRPr lang="fr-FR" sz="2903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endParaRPr lang="fr-FR" sz="2903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endParaRPr lang="fr-FR" sz="2903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r>
              <a:rPr lang="fr-FR" sz="3992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SITUATION FINANCIERE </a:t>
            </a:r>
          </a:p>
          <a:p>
            <a:pPr algn="ctr"/>
            <a:r>
              <a:rPr lang="fr-FR" sz="3992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AU 30 JUIN </a:t>
            </a:r>
            <a:r>
              <a:rPr lang="fr-FR" sz="3992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2017</a:t>
            </a:r>
          </a:p>
          <a:p>
            <a:pPr algn="ctr"/>
            <a:r>
              <a:rPr lang="fr-FR" sz="2400" b="1" i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Yves Coulomb, Trésorier</a:t>
            </a:r>
            <a:endParaRPr lang="fr-FR" sz="2400" b="1" i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42" name="Image 3"/>
          <p:cNvPicPr/>
          <p:nvPr/>
        </p:nvPicPr>
        <p:blipFill>
          <a:blip r:embed="rId2"/>
          <a:stretch/>
        </p:blipFill>
        <p:spPr>
          <a:xfrm>
            <a:off x="4915764" y="738737"/>
            <a:ext cx="3282837" cy="2578719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04591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extShape 1"/>
          <p:cNvSpPr txBox="1"/>
          <p:nvPr/>
        </p:nvSpPr>
        <p:spPr>
          <a:xfrm>
            <a:off x="1980740" y="273352"/>
            <a:ext cx="8229627" cy="114500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fr-FR" sz="3992" b="1" u="sng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POURQUOI UN </a:t>
            </a:r>
            <a:r>
              <a:rPr sz="1633" b="1" dirty="0"/>
              <a:t/>
            </a:r>
            <a:br>
              <a:rPr sz="1633" b="1" dirty="0"/>
            </a:br>
            <a:r>
              <a:rPr lang="fr-FR" sz="3992" b="1" u="sng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POINT DE SITUATION ?</a:t>
            </a:r>
            <a:endParaRPr lang="fr-FR" sz="3992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4" name="TextShape 2"/>
          <p:cNvSpPr txBox="1"/>
          <p:nvPr/>
        </p:nvSpPr>
        <p:spPr>
          <a:xfrm>
            <a:off x="1980740" y="1604842"/>
            <a:ext cx="8229627" cy="397748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 fontScale="77500" lnSpcReduction="20000"/>
          </a:bodyPr>
          <a:lstStyle/>
          <a:p>
            <a:pPr marL="391910" indent="-293933">
              <a:spcAft>
                <a:spcPts val="1286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fr-FR" sz="2903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91910" indent="-293933">
              <a:spcAft>
                <a:spcPts val="1286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ENCORE DES OPERATIONS EN COURS</a:t>
            </a:r>
          </a:p>
          <a:p>
            <a:pPr marL="97978">
              <a:spcAft>
                <a:spcPts val="1286"/>
              </a:spcAft>
              <a:buClr>
                <a:srgbClr val="000000"/>
              </a:buClr>
              <a:buSzPct val="45000"/>
            </a:pPr>
            <a:r>
              <a:rPr lang="fr-FR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(exemples : salaires de juin 2017,  les frais de la soirée des Trophées du Tarn de ce soir)</a:t>
            </a:r>
          </a:p>
          <a:p>
            <a:pPr marL="97978">
              <a:spcAft>
                <a:spcPts val="1286"/>
              </a:spcAft>
              <a:buClr>
                <a:srgbClr val="000000"/>
              </a:buClr>
              <a:buSzPct val="45000"/>
            </a:pPr>
            <a:endParaRPr lang="fr-FR" sz="2903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91910" indent="-293933">
              <a:spcAft>
                <a:spcPts val="1286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RAPPROCHEMENT BANCAIRE JUIN A VENIR</a:t>
            </a:r>
          </a:p>
          <a:p>
            <a:pPr marL="391910" indent="-293933">
              <a:spcAft>
                <a:spcPts val="1286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fr-FR" sz="2903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91910" indent="-293933">
              <a:spcAft>
                <a:spcPts val="1286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AG FINANCIERE : DATE ULTERIEURE</a:t>
            </a:r>
          </a:p>
          <a:p>
            <a:pPr marL="97978">
              <a:spcAft>
                <a:spcPts val="1286"/>
              </a:spcAft>
              <a:buClr>
                <a:srgbClr val="000000"/>
              </a:buClr>
              <a:buSzPct val="45000"/>
            </a:pPr>
            <a:r>
              <a:rPr lang="fr-FR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   (JUMELEE AVEC REUNION CLUBS)</a:t>
            </a:r>
          </a:p>
          <a:p>
            <a:pPr marL="391910" indent="-293933">
              <a:spcAft>
                <a:spcPts val="1286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fr-FR" sz="2903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4AEC2-27BC-4379-A889-6B427D312D65}" type="slidenum">
              <a:rPr lang="fr-FR" smtClean="0"/>
              <a:t>22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1588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1980740" y="273352"/>
            <a:ext cx="8229627" cy="114500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fr-FR" sz="3992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SITUATION COMPTABLE</a:t>
            </a:r>
          </a:p>
          <a:p>
            <a:pPr algn="ctr"/>
            <a:r>
              <a:rPr lang="fr-FR" sz="3992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AU 27 JUIN 2017</a:t>
            </a:r>
            <a:endParaRPr lang="fr-FR" sz="3992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6" name="TextShape 2"/>
          <p:cNvSpPr txBox="1"/>
          <p:nvPr/>
        </p:nvSpPr>
        <p:spPr>
          <a:xfrm>
            <a:off x="1980740" y="1604842"/>
            <a:ext cx="8229627" cy="397748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 fontScale="92500"/>
          </a:bodyPr>
          <a:lstStyle/>
          <a:p>
            <a:pPr marL="391910" indent="-293933">
              <a:spcAft>
                <a:spcPts val="1286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903" b="1" u="sng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ETAT COMPTABLE :</a:t>
            </a:r>
            <a:endParaRPr lang="fr-FR" sz="2903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27521" lvl="1" indent="-414772">
              <a:spcAft>
                <a:spcPts val="1286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Ø"/>
            </a:pPr>
            <a:r>
              <a:rPr lang="fr-FR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RECETTES : 310 520 €</a:t>
            </a:r>
          </a:p>
          <a:p>
            <a:pPr marL="927521" lvl="1" indent="-414772">
              <a:spcAft>
                <a:spcPts val="1286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Ø"/>
            </a:pPr>
            <a:r>
              <a:rPr lang="fr-FR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DEPENSES : 309 442 €</a:t>
            </a:r>
          </a:p>
          <a:p>
            <a:pPr marL="927521" lvl="1" indent="-414772">
              <a:spcAft>
                <a:spcPts val="1286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Ø"/>
            </a:pPr>
            <a:r>
              <a:rPr lang="fr-FR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SOLDE POSITIF : 1 078 €</a:t>
            </a:r>
          </a:p>
          <a:p>
            <a:pPr marL="97978">
              <a:spcAft>
                <a:spcPts val="1286"/>
              </a:spcAft>
              <a:buClr>
                <a:srgbClr val="000000"/>
              </a:buClr>
              <a:buSzPct val="45000"/>
            </a:pPr>
            <a:r>
              <a:rPr lang="fr-FR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(pour mémoire 2015/2016 : + 7 392,28 €)</a:t>
            </a:r>
          </a:p>
          <a:p>
            <a:pPr marL="391910" indent="-293933">
              <a:spcAft>
                <a:spcPts val="1286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PREVISIONNEL :</a:t>
            </a:r>
            <a:r>
              <a:rPr lang="fr-FR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déficit possible compte tenu des échéances restantes, mais montant très contenu 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4AEC2-27BC-4379-A889-6B427D312D65}" type="slidenum">
              <a:rPr lang="fr-FR" smtClean="0"/>
              <a:t>23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1376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Shape 1"/>
          <p:cNvSpPr txBox="1"/>
          <p:nvPr/>
        </p:nvSpPr>
        <p:spPr>
          <a:xfrm>
            <a:off x="1980740" y="273352"/>
            <a:ext cx="8229627" cy="114500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fr-FR" sz="3992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SITUATION TRESORERIE</a:t>
            </a:r>
          </a:p>
          <a:p>
            <a:pPr algn="ctr"/>
            <a:r>
              <a:rPr lang="fr-FR" sz="3992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AU 27 JUIN 2017</a:t>
            </a:r>
            <a:endParaRPr lang="fr-FR" sz="3992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8" name="TextShape 2"/>
          <p:cNvSpPr txBox="1"/>
          <p:nvPr/>
        </p:nvSpPr>
        <p:spPr>
          <a:xfrm>
            <a:off x="1980740" y="1604842"/>
            <a:ext cx="8229627" cy="397748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 fontScale="92500" lnSpcReduction="20000"/>
          </a:bodyPr>
          <a:lstStyle/>
          <a:p>
            <a:pPr marL="97978">
              <a:spcAft>
                <a:spcPts val="1286"/>
              </a:spcAft>
              <a:buClr>
                <a:srgbClr val="000000"/>
              </a:buClr>
              <a:buSzPct val="45000"/>
            </a:pPr>
            <a:endParaRPr lang="fr-FR" sz="2903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91910" indent="-293933">
              <a:spcAft>
                <a:spcPts val="1286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COMPTE COURANT:</a:t>
            </a:r>
          </a:p>
          <a:p>
            <a:pPr marL="927521" lvl="1" indent="-414772">
              <a:spcAft>
                <a:spcPts val="1286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Ø"/>
            </a:pPr>
            <a:r>
              <a:rPr lang="fr-FR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SOLDE AVANT RAPPROCHEMENT : </a:t>
            </a:r>
          </a:p>
          <a:p>
            <a:pPr marL="512749" lvl="1">
              <a:spcAft>
                <a:spcPts val="1286"/>
              </a:spcAft>
              <a:buClr>
                <a:srgbClr val="000000"/>
              </a:buClr>
              <a:buSzPct val="45000"/>
            </a:pPr>
            <a:r>
              <a:rPr lang="fr-FR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               + 31 857,82 €</a:t>
            </a:r>
          </a:p>
          <a:p>
            <a:pPr marL="391910" indent="-293933">
              <a:spcAft>
                <a:spcPts val="1286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fr-FR" sz="2903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91910" indent="-293933">
              <a:spcAft>
                <a:spcPts val="1286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COMPTES EPARGNE (6 MOIS DE BUDGET)</a:t>
            </a:r>
          </a:p>
          <a:p>
            <a:pPr marL="927521" lvl="1" indent="-414772">
              <a:spcAft>
                <a:spcPts val="1286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Ø"/>
            </a:pPr>
            <a:r>
              <a:rPr lang="fr-FR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COMPTE 1 : 81 351,33 €</a:t>
            </a:r>
          </a:p>
          <a:p>
            <a:pPr marL="927521" lvl="1" indent="-414772">
              <a:spcAft>
                <a:spcPts val="1286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Ø"/>
            </a:pPr>
            <a:r>
              <a:rPr lang="fr-FR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COMPTE 2 : 64 089,58 €</a:t>
            </a:r>
          </a:p>
          <a:p>
            <a:pPr marL="391910" indent="-293933">
              <a:spcAft>
                <a:spcPts val="1286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fr-FR" sz="2903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4AEC2-27BC-4379-A889-6B427D312D65}" type="slidenum">
              <a:rPr lang="fr-FR" smtClean="0"/>
              <a:t>24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2983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extShape 1"/>
          <p:cNvSpPr txBox="1"/>
          <p:nvPr/>
        </p:nvSpPr>
        <p:spPr>
          <a:xfrm>
            <a:off x="1980740" y="273352"/>
            <a:ext cx="8229627" cy="114500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fr-FR" sz="3992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ELEMENTS SIGNIFICATIFS</a:t>
            </a:r>
          </a:p>
        </p:txBody>
      </p:sp>
      <p:sp>
        <p:nvSpPr>
          <p:cNvPr id="50" name="TextShape 2"/>
          <p:cNvSpPr txBox="1"/>
          <p:nvPr/>
        </p:nvSpPr>
        <p:spPr>
          <a:xfrm>
            <a:off x="1980740" y="1604842"/>
            <a:ext cx="8229627" cy="397748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 fontScale="85000" lnSpcReduction="20000"/>
          </a:bodyPr>
          <a:lstStyle/>
          <a:p>
            <a:pPr marL="391910" indent="-293933">
              <a:lnSpc>
                <a:spcPct val="120000"/>
              </a:lnSpc>
              <a:spcAft>
                <a:spcPts val="1286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VOLUME TOUJOURS TRES CONSEQUENT DES </a:t>
            </a:r>
            <a:r>
              <a:rPr lang="fr-FR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SUBVENTIONS ET AIDES PUBLIQUES                      </a:t>
            </a:r>
            <a:r>
              <a:rPr lang="fr-FR" sz="2177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(55 % de nos recettes)</a:t>
            </a:r>
          </a:p>
          <a:p>
            <a:pPr marL="823828" lvl="1" indent="-311079">
              <a:spcAft>
                <a:spcPts val="1286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Ø"/>
            </a:pPr>
            <a:r>
              <a:rPr lang="fr-FR" sz="2177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1er partenaire : CONSEIL DEPARTEMENTAL (20 % de nos produits) </a:t>
            </a:r>
          </a:p>
          <a:p>
            <a:pPr marL="391910" indent="-293933">
              <a:spcAft>
                <a:spcPts val="1286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POIDS DES SALAIRES </a:t>
            </a:r>
            <a:r>
              <a:rPr lang="fr-FR" sz="2177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(54 % de nos dépenses)</a:t>
            </a:r>
          </a:p>
          <a:p>
            <a:pPr marL="391910" indent="-293933">
              <a:spcAft>
                <a:spcPts val="1286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ACTION SOCIALE :</a:t>
            </a:r>
            <a:r>
              <a:rPr lang="fr-FR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progression continue (NAP, EPM)</a:t>
            </a:r>
          </a:p>
          <a:p>
            <a:pPr marL="391910" indent="-293933">
              <a:spcAft>
                <a:spcPts val="1286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INVESTISSEMENTS INFORMATIQUES</a:t>
            </a:r>
            <a:r>
              <a:rPr lang="fr-FR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(site du Comité, parc ordinateurs)</a:t>
            </a:r>
          </a:p>
          <a:p>
            <a:pPr marL="391910" indent="-293933">
              <a:spcAft>
                <a:spcPts val="1286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TOURNEE PEDAGOGIQUE </a:t>
            </a:r>
            <a:r>
              <a:rPr lang="fr-FR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M16</a:t>
            </a:r>
            <a:r>
              <a:rPr lang="fr-FR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(déplacement Catalogne, réception allemands)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4AEC2-27BC-4379-A889-6B427D312D65}" type="slidenum">
              <a:rPr lang="fr-FR" smtClean="0"/>
              <a:t>25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134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L</a:t>
            </a:r>
            <a:r>
              <a:rPr lang="fr-FR" b="1" dirty="0" smtClean="0"/>
              <a:t>ES LICENCIES 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fr-FR" dirty="0" smtClean="0"/>
          </a:p>
          <a:p>
            <a:r>
              <a:rPr lang="fr-FR" dirty="0"/>
              <a:t>Au 31/03/2017: </a:t>
            </a:r>
            <a:r>
              <a:rPr lang="fr-FR" dirty="0" smtClean="0"/>
              <a:t>5047 joueurs +1148 dirigeants = </a:t>
            </a:r>
            <a:r>
              <a:rPr lang="fr-FR" dirty="0"/>
              <a:t>6195 </a:t>
            </a:r>
            <a:r>
              <a:rPr lang="fr-FR" dirty="0" smtClean="0"/>
              <a:t>licenciés</a:t>
            </a:r>
          </a:p>
          <a:p>
            <a:pPr marL="0" indent="0">
              <a:buNone/>
            </a:pPr>
            <a:endParaRPr lang="fr-FR" dirty="0">
              <a:solidFill>
                <a:srgbClr val="FF0000"/>
              </a:solidFill>
            </a:endParaRPr>
          </a:p>
          <a:p>
            <a:r>
              <a:rPr lang="fr-FR" dirty="0" smtClean="0"/>
              <a:t>Evolution : -5% sur 1 an (CMP -5,6%) : </a:t>
            </a:r>
          </a:p>
          <a:p>
            <a:pPr lvl="1"/>
            <a:r>
              <a:rPr lang="fr-FR" dirty="0" smtClean="0"/>
              <a:t>Baisse dans toutes les catégories EDR /jeunes/seniors</a:t>
            </a:r>
          </a:p>
          <a:p>
            <a:pPr marL="457200" lvl="1" indent="0">
              <a:buNone/>
            </a:pPr>
            <a:endParaRPr lang="fr-FR" dirty="0" smtClean="0"/>
          </a:p>
          <a:p>
            <a:r>
              <a:rPr lang="fr-FR" dirty="0" smtClean="0"/>
              <a:t>56 arbitres (dont 7 fédéraux), 6 superviseurs, 11 représentants fédéraux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8581F-61D9-4A2A-B22B-43D0C5CD5494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0562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LES CLUBS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36 clubs (1 mise en sommeil seniors Labruguière, reprise en 2017/2018)</a:t>
            </a:r>
          </a:p>
          <a:p>
            <a:pPr marL="0" indent="0">
              <a:buNone/>
            </a:pPr>
            <a:endParaRPr lang="fr-FR" dirty="0" smtClean="0"/>
          </a:p>
          <a:p>
            <a:r>
              <a:rPr lang="fr-FR" dirty="0" smtClean="0"/>
              <a:t>Engagements :</a:t>
            </a:r>
          </a:p>
          <a:p>
            <a:pPr lvl="1"/>
            <a:r>
              <a:rPr lang="fr-FR" dirty="0" smtClean="0"/>
              <a:t>50 équipes dans les compétitions seniors</a:t>
            </a:r>
          </a:p>
          <a:p>
            <a:pPr lvl="1"/>
            <a:r>
              <a:rPr lang="fr-FR" dirty="0" smtClean="0"/>
              <a:t>36 équipes dans les compétitions jeunes (</a:t>
            </a:r>
            <a:r>
              <a:rPr lang="fr-FR" dirty="0" err="1" smtClean="0"/>
              <a:t>M16</a:t>
            </a:r>
            <a:r>
              <a:rPr lang="fr-FR" dirty="0" smtClean="0"/>
              <a:t>/</a:t>
            </a:r>
            <a:r>
              <a:rPr lang="fr-FR" dirty="0" err="1" smtClean="0"/>
              <a:t>M18</a:t>
            </a:r>
            <a:r>
              <a:rPr lang="fr-FR" dirty="0" smtClean="0"/>
              <a:t>)</a:t>
            </a:r>
          </a:p>
          <a:p>
            <a:pPr lvl="1"/>
            <a:r>
              <a:rPr lang="fr-FR" dirty="0" smtClean="0"/>
              <a:t>10 équipes féminines toutes catégories</a:t>
            </a:r>
          </a:p>
          <a:p>
            <a:pPr marL="457200" lvl="1" indent="0">
              <a:buNone/>
            </a:pPr>
            <a:endParaRPr lang="fr-FR" dirty="0" smtClean="0"/>
          </a:p>
          <a:p>
            <a:r>
              <a:rPr lang="fr-FR" dirty="0" smtClean="0"/>
              <a:t>23 Ecoles de Rugby</a:t>
            </a:r>
          </a:p>
          <a:p>
            <a:pPr marL="0" indent="0">
              <a:buNone/>
            </a:pPr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719419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LES CHAMPIONS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Champion du monde scolaire :</a:t>
            </a:r>
          </a:p>
          <a:p>
            <a:pPr lvl="1"/>
            <a:r>
              <a:rPr lang="fr-FR" dirty="0" smtClean="0"/>
              <a:t>Lycée Borde Basse - Castres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Champions Midi-Pyrénées :</a:t>
            </a:r>
          </a:p>
          <a:p>
            <a:pPr lvl="1"/>
            <a:r>
              <a:rPr lang="fr-FR" dirty="0" smtClean="0"/>
              <a:t>Montredon-Labessonnié : </a:t>
            </a:r>
            <a:r>
              <a:rPr lang="fr-FR" dirty="0" err="1" smtClean="0"/>
              <a:t>1</a:t>
            </a:r>
            <a:r>
              <a:rPr lang="fr-FR" baseline="30000" dirty="0" err="1" smtClean="0"/>
              <a:t>e</a:t>
            </a:r>
            <a:r>
              <a:rPr lang="fr-FR" dirty="0" smtClean="0"/>
              <a:t> série</a:t>
            </a:r>
          </a:p>
          <a:p>
            <a:pPr lvl="1"/>
            <a:r>
              <a:rPr lang="fr-FR" dirty="0" smtClean="0"/>
              <a:t>SA Rabastens-</a:t>
            </a:r>
            <a:r>
              <a:rPr lang="fr-FR" dirty="0" err="1" smtClean="0"/>
              <a:t>Couffouleux</a:t>
            </a:r>
            <a:r>
              <a:rPr lang="fr-FR" dirty="0" smtClean="0"/>
              <a:t>: </a:t>
            </a:r>
            <a:r>
              <a:rPr lang="fr-FR" dirty="0" err="1" smtClean="0"/>
              <a:t>2</a:t>
            </a:r>
            <a:r>
              <a:rPr lang="fr-FR" baseline="30000" dirty="0" err="1" smtClean="0"/>
              <a:t>e</a:t>
            </a:r>
            <a:r>
              <a:rPr lang="fr-FR" dirty="0" smtClean="0"/>
              <a:t> série</a:t>
            </a:r>
          </a:p>
          <a:p>
            <a:pPr lvl="1"/>
            <a:r>
              <a:rPr lang="fr-FR" dirty="0" smtClean="0"/>
              <a:t>UA Gaillac </a:t>
            </a:r>
            <a:r>
              <a:rPr lang="fr-FR" dirty="0" err="1" smtClean="0"/>
              <a:t>U18</a:t>
            </a:r>
            <a:r>
              <a:rPr lang="fr-FR" dirty="0" smtClean="0"/>
              <a:t> </a:t>
            </a:r>
            <a:r>
              <a:rPr lang="fr-FR" dirty="0" err="1" smtClean="0"/>
              <a:t>Phliponneau</a:t>
            </a:r>
            <a:endParaRPr lang="fr-FR" dirty="0" smtClean="0"/>
          </a:p>
          <a:p>
            <a:pPr lvl="1"/>
            <a:r>
              <a:rPr lang="fr-FR" dirty="0" smtClean="0"/>
              <a:t>SC Mazamet </a:t>
            </a:r>
            <a:r>
              <a:rPr lang="fr-FR" dirty="0" err="1" smtClean="0"/>
              <a:t>U16</a:t>
            </a:r>
            <a:r>
              <a:rPr lang="fr-FR" dirty="0" smtClean="0"/>
              <a:t> </a:t>
            </a:r>
            <a:r>
              <a:rPr lang="fr-FR" dirty="0" err="1" smtClean="0"/>
              <a:t>Teulière</a:t>
            </a:r>
            <a:r>
              <a:rPr lang="fr-FR" dirty="0" smtClean="0"/>
              <a:t> B</a:t>
            </a:r>
          </a:p>
          <a:p>
            <a:pPr lvl="1"/>
            <a:r>
              <a:rPr lang="fr-FR" dirty="0" smtClean="0"/>
              <a:t>Tarn Sud </a:t>
            </a:r>
            <a:r>
              <a:rPr lang="fr-FR" dirty="0" err="1" smtClean="0"/>
              <a:t>U18</a:t>
            </a:r>
            <a:r>
              <a:rPr lang="fr-FR" dirty="0" smtClean="0"/>
              <a:t> </a:t>
            </a:r>
            <a:r>
              <a:rPr lang="fr-FR" dirty="0" err="1" smtClean="0"/>
              <a:t>Danet</a:t>
            </a:r>
            <a:r>
              <a:rPr lang="fr-FR" smtClean="0"/>
              <a:t> XII</a:t>
            </a:r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B4A34-85A8-405C-9BF7-DB849B12D5EF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32603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03028" y="373076"/>
            <a:ext cx="10515600" cy="1325563"/>
          </a:xfrm>
        </p:spPr>
        <p:txBody>
          <a:bodyPr/>
          <a:lstStyle/>
          <a:p>
            <a:r>
              <a:rPr lang="fr-FR" b="1" dirty="0" smtClean="0"/>
              <a:t>LES DISTINCTIONS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Médailles FFR :</a:t>
            </a:r>
          </a:p>
          <a:p>
            <a:pPr lvl="1"/>
            <a:r>
              <a:rPr lang="fr-FR" dirty="0" smtClean="0"/>
              <a:t>Bronze : Thierry </a:t>
            </a:r>
            <a:r>
              <a:rPr lang="fr-FR" dirty="0" err="1" smtClean="0"/>
              <a:t>Barats</a:t>
            </a:r>
            <a:r>
              <a:rPr lang="fr-FR" dirty="0" smtClean="0"/>
              <a:t>, Patrick </a:t>
            </a:r>
            <a:r>
              <a:rPr lang="fr-FR" dirty="0" err="1" smtClean="0"/>
              <a:t>Héral</a:t>
            </a:r>
            <a:r>
              <a:rPr lang="fr-FR" dirty="0" smtClean="0"/>
              <a:t>, Yves Lasserre</a:t>
            </a:r>
          </a:p>
          <a:p>
            <a:pPr lvl="1"/>
            <a:r>
              <a:rPr lang="fr-FR" dirty="0" smtClean="0"/>
              <a:t>Argent : Dominique Gasc</a:t>
            </a:r>
          </a:p>
          <a:p>
            <a:pPr lvl="1"/>
            <a:r>
              <a:rPr lang="fr-FR" dirty="0" smtClean="0"/>
              <a:t>Vermeil : Henri Auriol, Serge Andrieu</a:t>
            </a:r>
          </a:p>
          <a:p>
            <a:pPr lvl="1"/>
            <a:endParaRPr lang="fr-FR" dirty="0"/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Médailles Jeunesse et Sports :</a:t>
            </a:r>
          </a:p>
          <a:p>
            <a:pPr lvl="1"/>
            <a:r>
              <a:rPr lang="fr-FR" dirty="0"/>
              <a:t>Bronze : Daniel </a:t>
            </a:r>
            <a:r>
              <a:rPr lang="fr-FR" dirty="0" err="1"/>
              <a:t>Arquier</a:t>
            </a:r>
            <a:r>
              <a:rPr lang="fr-FR" dirty="0"/>
              <a:t>, Odette </a:t>
            </a:r>
            <a:r>
              <a:rPr lang="fr-FR" dirty="0" err="1"/>
              <a:t>Bonnafous</a:t>
            </a:r>
            <a:r>
              <a:rPr lang="fr-FR" dirty="0"/>
              <a:t>, </a:t>
            </a:r>
            <a:r>
              <a:rPr lang="fr-FR" dirty="0" smtClean="0"/>
              <a:t>Jean Louis </a:t>
            </a:r>
            <a:r>
              <a:rPr lang="fr-FR" dirty="0" err="1"/>
              <a:t>Cathalau</a:t>
            </a:r>
            <a:r>
              <a:rPr lang="fr-FR" dirty="0"/>
              <a:t>, Thérèse </a:t>
            </a:r>
            <a:r>
              <a:rPr lang="fr-FR" dirty="0" err="1"/>
              <a:t>Fédou</a:t>
            </a:r>
            <a:r>
              <a:rPr lang="fr-FR" dirty="0" smtClean="0"/>
              <a:t>, Dany </a:t>
            </a:r>
            <a:r>
              <a:rPr lang="fr-FR" dirty="0" err="1"/>
              <a:t>Linarès</a:t>
            </a:r>
            <a:r>
              <a:rPr lang="fr-FR" dirty="0"/>
              <a:t>, Serge Rigaud, </a:t>
            </a:r>
            <a:r>
              <a:rPr lang="fr-FR" dirty="0" smtClean="0"/>
              <a:t>Jean Claude </a:t>
            </a:r>
            <a:r>
              <a:rPr lang="fr-FR" dirty="0" err="1"/>
              <a:t>Terrassié</a:t>
            </a:r>
            <a:endParaRPr lang="fr-FR" dirty="0"/>
          </a:p>
          <a:p>
            <a:pPr lvl="1"/>
            <a:r>
              <a:rPr lang="fr-FR" dirty="0"/>
              <a:t>Argent : </a:t>
            </a:r>
            <a:r>
              <a:rPr lang="fr-FR" dirty="0" smtClean="0"/>
              <a:t>Jean Marc </a:t>
            </a:r>
            <a:r>
              <a:rPr lang="fr-FR" dirty="0"/>
              <a:t>Moreau</a:t>
            </a:r>
          </a:p>
          <a:p>
            <a:pPr lvl="1"/>
            <a:r>
              <a:rPr lang="fr-FR" dirty="0"/>
              <a:t>Or : André Laur</a:t>
            </a:r>
          </a:p>
          <a:p>
            <a:pPr lvl="1"/>
            <a:endParaRPr lang="fr-FR" dirty="0" smtClean="0"/>
          </a:p>
          <a:p>
            <a:pPr lvl="1"/>
            <a:endParaRPr lang="fr-FR" dirty="0"/>
          </a:p>
          <a:p>
            <a:pPr marL="457200" lvl="1" indent="0">
              <a:buNone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B4A34-85A8-405C-9BF7-DB849B12D5EF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29705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8000" b="1" dirty="0" smtClean="0"/>
              <a:t>2. Les structures du Comité</a:t>
            </a:r>
            <a:endParaRPr lang="fr-FR" sz="8000" b="1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63125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/>
              <a:t>D</a:t>
            </a:r>
            <a:r>
              <a:rPr lang="fr-FR" sz="4400" b="1" dirty="0" smtClean="0"/>
              <a:t>es Représentations renouvelées</a:t>
            </a:r>
            <a:endParaRPr lang="fr-FR" sz="44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sz="2400" b="1" dirty="0" smtClean="0"/>
              <a:t>Comité territorial Midi-Pyrénées :</a:t>
            </a:r>
            <a:endParaRPr lang="fr-F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2000" dirty="0" smtClean="0"/>
              <a:t>Comité directeur : </a:t>
            </a:r>
            <a:r>
              <a:rPr lang="fr-FR" sz="2000" dirty="0" err="1" smtClean="0"/>
              <a:t>A.Rey</a:t>
            </a:r>
            <a:r>
              <a:rPr lang="fr-FR" sz="2000" dirty="0" smtClean="0"/>
              <a:t>/</a:t>
            </a:r>
            <a:r>
              <a:rPr lang="fr-FR" sz="2000" dirty="0" err="1" smtClean="0"/>
              <a:t>M.Pflieger</a:t>
            </a:r>
            <a:r>
              <a:rPr lang="fr-FR" sz="2000" dirty="0" smtClean="0"/>
              <a:t>/</a:t>
            </a:r>
            <a:r>
              <a:rPr lang="fr-FR" sz="2000" dirty="0" err="1" smtClean="0"/>
              <a:t>A.Martinez</a:t>
            </a:r>
            <a:r>
              <a:rPr lang="fr-FR" sz="2000" dirty="0" smtClean="0"/>
              <a:t>/</a:t>
            </a:r>
            <a:r>
              <a:rPr lang="fr-FR" sz="2000" dirty="0" err="1" smtClean="0"/>
              <a:t>D.Host</a:t>
            </a:r>
            <a:endParaRPr lang="fr-FR" sz="2000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2000" dirty="0" smtClean="0"/>
              <a:t>Commission épreuves : </a:t>
            </a:r>
            <a:r>
              <a:rPr lang="fr-FR" sz="2000" dirty="0" err="1" smtClean="0"/>
              <a:t>MC.Cluzel</a:t>
            </a:r>
            <a:r>
              <a:rPr lang="fr-FR" sz="2000" dirty="0" smtClean="0"/>
              <a:t> </a:t>
            </a:r>
            <a:r>
              <a:rPr lang="fr-FR" sz="2000" dirty="0" err="1" smtClean="0"/>
              <a:t>Sabatié</a:t>
            </a:r>
            <a:r>
              <a:rPr lang="fr-FR" sz="2000" dirty="0" smtClean="0"/>
              <a:t> /</a:t>
            </a:r>
            <a:r>
              <a:rPr lang="fr-FR" sz="2000" dirty="0" err="1" smtClean="0"/>
              <a:t>M.Pflieger</a:t>
            </a:r>
            <a:endParaRPr lang="fr-FR" sz="2000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2000" dirty="0" smtClean="0"/>
              <a:t>Commission discipline : D. Host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2000" dirty="0" smtClean="0"/>
              <a:t>Commission Ecoles de Rugby : J.M Moreau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2000" dirty="0" smtClean="0"/>
              <a:t>Commission féminine : </a:t>
            </a:r>
            <a:r>
              <a:rPr lang="fr-FR" sz="2000" dirty="0" err="1" smtClean="0"/>
              <a:t>S.Sauvaire</a:t>
            </a:r>
            <a:r>
              <a:rPr lang="fr-FR" sz="2000" dirty="0" smtClean="0"/>
              <a:t>/ </a:t>
            </a:r>
            <a:r>
              <a:rPr lang="fr-FR" sz="2000" dirty="0" err="1" smtClean="0"/>
              <a:t>V.Berthoumieux</a:t>
            </a:r>
            <a:endParaRPr lang="fr-FR" sz="2000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2000" dirty="0" smtClean="0"/>
              <a:t>Commission Arbitres : </a:t>
            </a:r>
            <a:r>
              <a:rPr lang="fr-FR" sz="2000" dirty="0" err="1" smtClean="0"/>
              <a:t>M.Graulle</a:t>
            </a:r>
            <a:r>
              <a:rPr lang="fr-FR" sz="2000" dirty="0" smtClean="0"/>
              <a:t> / </a:t>
            </a:r>
            <a:r>
              <a:rPr lang="fr-FR" sz="2000" dirty="0" err="1" smtClean="0"/>
              <a:t>J.Régis</a:t>
            </a:r>
            <a:endParaRPr lang="fr-FR" sz="2000" dirty="0" smtClean="0"/>
          </a:p>
          <a:p>
            <a:pPr marL="0" indent="0">
              <a:buNone/>
            </a:pPr>
            <a:r>
              <a:rPr lang="fr-FR" sz="2400" b="1" dirty="0" smtClean="0"/>
              <a:t>Fédération Française de Rugby 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2000" dirty="0" smtClean="0"/>
              <a:t>Trésorier : Alexandre Martinez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2000" dirty="0" smtClean="0"/>
              <a:t>Pôle d’équilibre départemental  (réforme territoriale) : Alain Rey</a:t>
            </a:r>
          </a:p>
          <a:p>
            <a:pPr marL="0" indent="0">
              <a:buNone/>
            </a:pPr>
            <a:r>
              <a:rPr lang="fr-FR" sz="2400" b="1" dirty="0" smtClean="0"/>
              <a:t>Comité départemental Olympique et Sportif :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2000" dirty="0" err="1" smtClean="0"/>
              <a:t>MC.Cluzel-Sabatié</a:t>
            </a:r>
            <a:endParaRPr lang="fr-FR" sz="2000" dirty="0" smtClean="0"/>
          </a:p>
          <a:p>
            <a:pPr marL="457200" lvl="1" indent="0">
              <a:buNone/>
            </a:pPr>
            <a:endParaRPr lang="fr-FR" sz="2000" dirty="0" smtClean="0"/>
          </a:p>
          <a:p>
            <a:pPr>
              <a:buFont typeface="Wingdings" panose="05000000000000000000" pitchFamily="2" charset="2"/>
              <a:buChar char="§"/>
            </a:pP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51373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Un fonctionnement rénové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400" b="1" dirty="0" smtClean="0"/>
              <a:t>L’informatisation du Comité :</a:t>
            </a:r>
          </a:p>
          <a:p>
            <a:pPr lvl="1"/>
            <a:r>
              <a:rPr lang="fr-FR" dirty="0" smtClean="0"/>
              <a:t>Achat de  10 ordinateurs (aide du Conseil départemental : 10.000 euros)</a:t>
            </a:r>
          </a:p>
          <a:p>
            <a:pPr lvl="1"/>
            <a:r>
              <a:rPr lang="fr-FR" dirty="0" smtClean="0"/>
              <a:t>Messagerie collaborative élus/salariés (mails, contacts, calendriers)</a:t>
            </a:r>
          </a:p>
          <a:p>
            <a:r>
              <a:rPr lang="fr-FR" sz="2400" b="1" dirty="0" smtClean="0"/>
              <a:t>Le site internet, au cœur de l’organisation 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dirty="0" smtClean="0"/>
              <a:t>Des rubriques thématiques (EDR/Formation/Sélections)avec calendriers et documents. 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dirty="0" smtClean="0"/>
              <a:t>Des rubriques d’informations spécialisées : annuaires, arbitres, challenges.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dirty="0" smtClean="0"/>
              <a:t>Des articles réguliers sur l’actualité, une newsletter bimestrielle, une page </a:t>
            </a:r>
            <a:r>
              <a:rPr lang="fr-FR" dirty="0" err="1" smtClean="0"/>
              <a:t>facebook</a:t>
            </a:r>
            <a:r>
              <a:rPr lang="fr-FR" dirty="0" smtClean="0"/>
              <a:t>.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dirty="0" smtClean="0"/>
              <a:t>60.000 visites / en 11 mois.</a:t>
            </a:r>
          </a:p>
          <a:p>
            <a:r>
              <a:rPr lang="fr-FR" sz="2400" b="1" dirty="0" smtClean="0"/>
              <a:t>Des locaux en cours de rénovation </a:t>
            </a:r>
          </a:p>
          <a:p>
            <a:pPr marL="457200" lvl="1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7983585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1527</TotalTime>
  <Words>941</Words>
  <Application>Microsoft Office PowerPoint</Application>
  <PresentationFormat>Grand écran</PresentationFormat>
  <Paragraphs>229</Paragraphs>
  <Slides>25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25</vt:i4>
      </vt:variant>
    </vt:vector>
  </HeadingPairs>
  <TitlesOfParts>
    <vt:vector size="30" baseType="lpstr">
      <vt:lpstr>Arial</vt:lpstr>
      <vt:lpstr>Calibri</vt:lpstr>
      <vt:lpstr>Calibri Light</vt:lpstr>
      <vt:lpstr>Wingdings</vt:lpstr>
      <vt:lpstr>Thème Office</vt:lpstr>
      <vt:lpstr>Présentation PowerPoint</vt:lpstr>
      <vt:lpstr>La saison en quelques chiffres</vt:lpstr>
      <vt:lpstr>LES LICENCIES </vt:lpstr>
      <vt:lpstr>LES CLUBS</vt:lpstr>
      <vt:lpstr>LES CHAMPIONS</vt:lpstr>
      <vt:lpstr>LES DISTINCTIONS</vt:lpstr>
      <vt:lpstr>2. Les structures du Comité</vt:lpstr>
      <vt:lpstr>Des Représentations renouvelées</vt:lpstr>
      <vt:lpstr>Un fonctionnement rénové</vt:lpstr>
      <vt:lpstr>3. Les pôles d’activités</vt:lpstr>
      <vt:lpstr>3.1 ECOLES DE RUGBY</vt:lpstr>
      <vt:lpstr>3.2 FORMATION EDUCATEURS</vt:lpstr>
      <vt:lpstr>3.2 FORMATION/DETECTION</vt:lpstr>
      <vt:lpstr>3.2 FORMATION/DETECTION</vt:lpstr>
      <vt:lpstr>3.3 COHESION SOCIALE</vt:lpstr>
      <vt:lpstr>3.3 COHÉSION SOCIALE</vt:lpstr>
      <vt:lpstr>3.3 MILIEU SCOLAIRE</vt:lpstr>
      <vt:lpstr>3.4 ACCOMPAGNEMENT DES CLUBS</vt:lpstr>
      <vt:lpstr>4.Les Evènements Tarnais</vt:lpstr>
      <vt:lpstr>LES EVENEMENTS TARNAIS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CD81-PC09</dc:creator>
  <cp:lastModifiedBy>CD81-PC09</cp:lastModifiedBy>
  <cp:revision>70</cp:revision>
  <dcterms:created xsi:type="dcterms:W3CDTF">2017-06-24T16:00:35Z</dcterms:created>
  <dcterms:modified xsi:type="dcterms:W3CDTF">2017-07-03T14:55:39Z</dcterms:modified>
</cp:coreProperties>
</file>