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9" r:id="rId3"/>
    <p:sldId id="260" r:id="rId4"/>
    <p:sldId id="261" r:id="rId5"/>
    <p:sldId id="262" r:id="rId6"/>
    <p:sldId id="263" r:id="rId7"/>
    <p:sldId id="264" r:id="rId8"/>
    <p:sldId id="265" r:id="rId9"/>
    <p:sldId id="266" r:id="rId10"/>
    <p:sldId id="300" r:id="rId11"/>
    <p:sldId id="268" r:id="rId12"/>
    <p:sldId id="304" r:id="rId13"/>
    <p:sldId id="305" r:id="rId14"/>
    <p:sldId id="306" r:id="rId15"/>
    <p:sldId id="302" r:id="rId16"/>
    <p:sldId id="269" r:id="rId17"/>
    <p:sldId id="270" r:id="rId18"/>
    <p:sldId id="271" r:id="rId19"/>
    <p:sldId id="272" r:id="rId20"/>
    <p:sldId id="273" r:id="rId21"/>
    <p:sldId id="303" r:id="rId22"/>
    <p:sldId id="274" r:id="rId23"/>
    <p:sldId id="275" r:id="rId24"/>
    <p:sldId id="276" r:id="rId25"/>
    <p:sldId id="278" r:id="rId26"/>
    <p:sldId id="279" r:id="rId27"/>
    <p:sldId id="321" r:id="rId28"/>
    <p:sldId id="280" r:id="rId29"/>
    <p:sldId id="309" r:id="rId30"/>
    <p:sldId id="311" r:id="rId31"/>
    <p:sldId id="312" r:id="rId32"/>
    <p:sldId id="313" r:id="rId33"/>
    <p:sldId id="314" r:id="rId34"/>
    <p:sldId id="315" r:id="rId35"/>
    <p:sldId id="322" r:id="rId36"/>
    <p:sldId id="295" r:id="rId37"/>
    <p:sldId id="317" r:id="rId3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4A907-EDB0-4640-8FF2-0F381174A93E}" type="datetimeFigureOut">
              <a:rPr lang="fr-FR" smtClean="0"/>
              <a:t>10/06/2018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2C4C71-224A-4515-B77D-E7D6F5AF1777}" type="slidenum">
              <a:rPr lang="fr-FR" smtClean="0"/>
              <a:t>‹N°›</a:t>
            </a:fld>
            <a:endParaRPr lang="fr-FR"/>
          </a:p>
        </p:txBody>
      </p:sp>
    </p:spTree>
    <p:extLst>
      <p:ext uri="{BB962C8B-B14F-4D97-AF65-F5344CB8AC3E}">
        <p14:creationId xmlns:p14="http://schemas.microsoft.com/office/powerpoint/2010/main" val="2560628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F3FC1041-1177-49DE-BFBB-70C70DA39426}" type="datetime1">
              <a:rPr lang="fr-FR" smtClean="0"/>
              <a:t>10/06/2018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1273516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8F5EBFA-20A0-4E6E-865D-C9F1A7F6C31C}" type="datetime1">
              <a:rPr lang="fr-FR" smtClean="0"/>
              <a:t>10/06/2018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131279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16ABFD-693F-4882-9BF5-ADCF95FA2185}" type="datetime1">
              <a:rPr lang="fr-FR" smtClean="0"/>
              <a:t>10/06/2018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3508878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562" y="273352"/>
            <a:ext cx="10971684" cy="1145009"/>
          </a:xfrm>
          <a:prstGeom prst="rect">
            <a:avLst/>
          </a:prstGeom>
        </p:spPr>
        <p:txBody>
          <a:bodyPr lIns="0" tIns="0" rIns="0" bIns="0" anchor="ctr"/>
          <a:lstStyle/>
          <a:p>
            <a:pPr algn="ctr"/>
            <a:endParaRPr lang="fr-FR" sz="3992" b="0" strike="noStrike" spc="-1">
              <a:solidFill>
                <a:srgbClr val="000000"/>
              </a:solidFill>
              <a:uFill>
                <a:solidFill>
                  <a:srgbClr val="FFFFFF"/>
                </a:solidFill>
              </a:uFill>
              <a:latin typeface="Arial"/>
            </a:endParaRPr>
          </a:p>
        </p:txBody>
      </p:sp>
      <p:sp>
        <p:nvSpPr>
          <p:cNvPr id="6" name="PlaceHolder 2"/>
          <p:cNvSpPr>
            <a:spLocks noGrp="1"/>
          </p:cNvSpPr>
          <p:nvPr>
            <p:ph type="subTitle"/>
          </p:nvPr>
        </p:nvSpPr>
        <p:spPr>
          <a:xfrm>
            <a:off x="609562" y="1604841"/>
            <a:ext cx="10971684" cy="3977484"/>
          </a:xfrm>
          <a:prstGeom prst="rect">
            <a:avLst/>
          </a:prstGeom>
        </p:spPr>
        <p:txBody>
          <a:bodyPr lIns="0" tIns="0" rIns="0" bIns="0" anchor="ctr"/>
          <a:lstStyle/>
          <a:p>
            <a:pPr algn="ctr"/>
            <a:endParaRPr lang="fr-FR" sz="2903"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722622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4A987E-53C7-4D00-8B8C-D213E7B8FB95}" type="datetime1">
              <a:rPr lang="fr-FR" smtClean="0"/>
              <a:t>10/06/2018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1212743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345D8D8C-D031-4105-A7E3-62DDE6A788ED}" type="datetime1">
              <a:rPr lang="fr-FR" smtClean="0"/>
              <a:t>10/06/2018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3102761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395E33B-E509-4794-9C88-594948E2051E}" type="datetime1">
              <a:rPr lang="fr-FR" smtClean="0"/>
              <a:t>10/06/2018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3140127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C4653FD-72B7-4380-BA77-456D537FCD1F}" type="datetime1">
              <a:rPr lang="fr-FR" smtClean="0"/>
              <a:t>10/06/2018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2273404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5AE9B3F-AE97-49D0-8D5E-00FE39E95AEA}" type="datetime1">
              <a:rPr lang="fr-FR" smtClean="0"/>
              <a:t>10/06/2018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1903283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986794D-CDCD-4966-B07A-56A03C88CAE4}" type="datetime1">
              <a:rPr lang="fr-FR" smtClean="0"/>
              <a:t>10/06/2018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157813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1753175-4571-4B67-970C-35394ED111BF}" type="datetime1">
              <a:rPr lang="fr-FR" smtClean="0"/>
              <a:t>10/06/2018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150839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8FEED4C-5A19-4011-B17E-452A6AD53FC4}" type="datetime1">
              <a:rPr lang="fr-FR" smtClean="0"/>
              <a:t>10/06/2018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14AEC2-27BC-4379-A889-6B427D312D65}" type="slidenum">
              <a:rPr lang="fr-FR" smtClean="0"/>
              <a:t>‹N°›</a:t>
            </a:fld>
            <a:endParaRPr lang="fr-FR"/>
          </a:p>
        </p:txBody>
      </p:sp>
    </p:spTree>
    <p:extLst>
      <p:ext uri="{BB962C8B-B14F-4D97-AF65-F5344CB8AC3E}">
        <p14:creationId xmlns:p14="http://schemas.microsoft.com/office/powerpoint/2010/main" val="66951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F9443-4DA6-4830-9544-4026DB710553}" type="datetime1">
              <a:rPr lang="fr-FR" smtClean="0"/>
              <a:t>10/06/2018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4AEC2-27BC-4379-A889-6B427D312D65}" type="slidenum">
              <a:rPr lang="fr-FR" smtClean="0"/>
              <a:t>‹N°›</a:t>
            </a:fld>
            <a:endParaRPr lang="fr-FR"/>
          </a:p>
        </p:txBody>
      </p:sp>
    </p:spTree>
    <p:extLst>
      <p:ext uri="{BB962C8B-B14F-4D97-AF65-F5344CB8AC3E}">
        <p14:creationId xmlns:p14="http://schemas.microsoft.com/office/powerpoint/2010/main" val="4226614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a:xfrm>
            <a:off x="1524000" y="4136570"/>
            <a:ext cx="9144000" cy="1121229"/>
          </a:xfrm>
        </p:spPr>
        <p:txBody>
          <a:bodyPr>
            <a:normAutofit fontScale="92500" lnSpcReduction="10000"/>
          </a:bodyPr>
          <a:lstStyle/>
          <a:p>
            <a:r>
              <a:rPr lang="fr-FR" sz="4000" dirty="0" smtClean="0"/>
              <a:t>Assemblée Générale du 08/06/2018</a:t>
            </a:r>
          </a:p>
          <a:p>
            <a:r>
              <a:rPr lang="fr-FR" sz="4000" dirty="0" smtClean="0"/>
              <a:t>Graulhet</a:t>
            </a:r>
            <a:endParaRPr lang="fr-FR" sz="40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9283" y="814381"/>
            <a:ext cx="3619406" cy="2843217"/>
          </a:xfrm>
          <a:prstGeom prst="rect">
            <a:avLst/>
          </a:prstGeom>
        </p:spPr>
      </p:pic>
      <p:sp>
        <p:nvSpPr>
          <p:cNvPr id="5" name="Espace réservé du numéro de diapositive 4"/>
          <p:cNvSpPr>
            <a:spLocks noGrp="1"/>
          </p:cNvSpPr>
          <p:nvPr>
            <p:ph type="sldNum" sz="quarter" idx="12"/>
          </p:nvPr>
        </p:nvSpPr>
        <p:spPr/>
        <p:txBody>
          <a:bodyPr/>
          <a:lstStyle/>
          <a:p>
            <a:fld id="{9C14AEC2-27BC-4379-A889-6B427D312D65}" type="slidenum">
              <a:rPr lang="fr-FR" smtClean="0"/>
              <a:t>1</a:t>
            </a:fld>
            <a:endParaRPr lang="fr-FR"/>
          </a:p>
        </p:txBody>
      </p:sp>
    </p:spTree>
    <p:extLst>
      <p:ext uri="{BB962C8B-B14F-4D97-AF65-F5344CB8AC3E}">
        <p14:creationId xmlns:p14="http://schemas.microsoft.com/office/powerpoint/2010/main" val="1194906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réunions statutaires</a:t>
            </a:r>
            <a:endParaRPr lang="fr-FR" b="1"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Ø"/>
            </a:pPr>
            <a:r>
              <a:rPr lang="fr-FR" dirty="0" smtClean="0"/>
              <a:t>AG financière : Lavaur 27/11/2017 </a:t>
            </a:r>
          </a:p>
          <a:p>
            <a:pPr>
              <a:buFont typeface="Wingdings" panose="05000000000000000000" pitchFamily="2" charset="2"/>
              <a:buChar char="Ø"/>
            </a:pPr>
            <a:r>
              <a:rPr lang="fr-FR" dirty="0" smtClean="0"/>
              <a:t>Comités directeur: Albi (</a:t>
            </a:r>
            <a:r>
              <a:rPr lang="fr-FR" dirty="0" err="1" smtClean="0"/>
              <a:t>oct</a:t>
            </a:r>
            <a:r>
              <a:rPr lang="fr-FR" dirty="0" smtClean="0"/>
              <a:t>); </a:t>
            </a:r>
            <a:r>
              <a:rPr lang="fr-FR" dirty="0" err="1" smtClean="0"/>
              <a:t>Vabre</a:t>
            </a:r>
            <a:r>
              <a:rPr lang="fr-FR" dirty="0" smtClean="0"/>
              <a:t> (</a:t>
            </a:r>
            <a:r>
              <a:rPr lang="fr-FR" dirty="0" err="1" smtClean="0"/>
              <a:t>jvier</a:t>
            </a:r>
            <a:r>
              <a:rPr lang="fr-FR" dirty="0" smtClean="0"/>
              <a:t>); </a:t>
            </a:r>
            <a:r>
              <a:rPr lang="fr-FR" dirty="0" err="1" smtClean="0"/>
              <a:t>Soual</a:t>
            </a:r>
            <a:r>
              <a:rPr lang="fr-FR" dirty="0" smtClean="0"/>
              <a:t> (mars)</a:t>
            </a:r>
          </a:p>
          <a:p>
            <a:pPr>
              <a:buFont typeface="Wingdings" panose="05000000000000000000" pitchFamily="2" charset="2"/>
              <a:buChar char="Ø"/>
            </a:pPr>
            <a:r>
              <a:rPr lang="fr-FR" dirty="0" smtClean="0"/>
              <a:t>9 réunions de Bureau (toutes les 5/6 semaines)</a:t>
            </a:r>
          </a:p>
          <a:p>
            <a:pPr>
              <a:buFont typeface="Wingdings" panose="05000000000000000000" pitchFamily="2" charset="2"/>
              <a:buChar char="Ø"/>
            </a:pPr>
            <a:r>
              <a:rPr lang="fr-FR" dirty="0" smtClean="0"/>
              <a:t>Les commissions : </a:t>
            </a:r>
          </a:p>
          <a:p>
            <a:pPr lvl="1">
              <a:buFont typeface="Wingdings" panose="05000000000000000000" pitchFamily="2" charset="2"/>
              <a:buChar char="§"/>
            </a:pPr>
            <a:r>
              <a:rPr lang="fr-FR" dirty="0" smtClean="0"/>
              <a:t>Ecoles de Rugby (JM Moreau), </a:t>
            </a:r>
          </a:p>
          <a:p>
            <a:pPr lvl="1">
              <a:buFont typeface="Wingdings" panose="05000000000000000000" pitchFamily="2" charset="2"/>
              <a:buChar char="§"/>
            </a:pPr>
            <a:r>
              <a:rPr lang="fr-FR" dirty="0" smtClean="0"/>
              <a:t>Accompagnement clubs (MC </a:t>
            </a:r>
            <a:r>
              <a:rPr lang="fr-FR" dirty="0" err="1" smtClean="0"/>
              <a:t>Cluzel-Sabatié</a:t>
            </a:r>
            <a:r>
              <a:rPr lang="fr-FR" dirty="0" smtClean="0"/>
              <a:t>), </a:t>
            </a:r>
          </a:p>
          <a:p>
            <a:pPr lvl="1">
              <a:buFont typeface="Wingdings" panose="05000000000000000000" pitchFamily="2" charset="2"/>
              <a:buChar char="§"/>
            </a:pPr>
            <a:r>
              <a:rPr lang="fr-FR" dirty="0" smtClean="0"/>
              <a:t>Formation-détection (Bernard </a:t>
            </a:r>
            <a:r>
              <a:rPr lang="fr-FR" dirty="0" err="1" smtClean="0"/>
              <a:t>Roussille</a:t>
            </a:r>
            <a:r>
              <a:rPr lang="fr-FR" dirty="0" smtClean="0"/>
              <a:t>), </a:t>
            </a:r>
          </a:p>
          <a:p>
            <a:pPr lvl="1">
              <a:buFont typeface="Wingdings" panose="05000000000000000000" pitchFamily="2" charset="2"/>
              <a:buChar char="§"/>
            </a:pPr>
            <a:r>
              <a:rPr lang="fr-FR" dirty="0" smtClean="0"/>
              <a:t>Cohésion sociale (Michel Bressolles), </a:t>
            </a:r>
          </a:p>
          <a:p>
            <a:pPr lvl="1">
              <a:buFont typeface="Wingdings" panose="05000000000000000000" pitchFamily="2" charset="2"/>
              <a:buChar char="§"/>
            </a:pPr>
            <a:r>
              <a:rPr lang="fr-FR" dirty="0" smtClean="0"/>
              <a:t>Arbitres (Marc </a:t>
            </a:r>
            <a:r>
              <a:rPr lang="fr-FR" dirty="0" err="1" smtClean="0"/>
              <a:t>Graule</a:t>
            </a:r>
            <a:r>
              <a:rPr lang="fr-FR" dirty="0" smtClean="0"/>
              <a:t> /</a:t>
            </a:r>
            <a:r>
              <a:rPr lang="fr-FR" dirty="0" err="1" smtClean="0"/>
              <a:t>Joachym</a:t>
            </a:r>
            <a:r>
              <a:rPr lang="fr-FR" dirty="0" smtClean="0"/>
              <a:t> Régis)</a:t>
            </a:r>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10</a:t>
            </a:fld>
            <a:endParaRPr lang="fr-FR"/>
          </a:p>
        </p:txBody>
      </p:sp>
    </p:spTree>
    <p:extLst>
      <p:ext uri="{BB962C8B-B14F-4D97-AF65-F5344CB8AC3E}">
        <p14:creationId xmlns:p14="http://schemas.microsoft.com/office/powerpoint/2010/main" val="3228432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relations avec les clubs</a:t>
            </a:r>
            <a:endParaRPr lang="fr-FR" b="1" dirty="0"/>
          </a:p>
        </p:txBody>
      </p:sp>
      <p:sp>
        <p:nvSpPr>
          <p:cNvPr id="3" name="Espace réservé du contenu 2"/>
          <p:cNvSpPr>
            <a:spLocks noGrp="1"/>
          </p:cNvSpPr>
          <p:nvPr>
            <p:ph idx="1"/>
          </p:nvPr>
        </p:nvSpPr>
        <p:spPr/>
        <p:txBody>
          <a:bodyPr>
            <a:normAutofit fontScale="25000" lnSpcReduction="20000"/>
          </a:bodyPr>
          <a:lstStyle/>
          <a:p>
            <a:pPr>
              <a:buFont typeface="Wingdings" panose="05000000000000000000" pitchFamily="2" charset="2"/>
              <a:buChar char="Ø"/>
            </a:pPr>
            <a:r>
              <a:rPr lang="fr-FR" sz="11200" b="1" dirty="0"/>
              <a:t>Réunion des clubs</a:t>
            </a:r>
            <a:r>
              <a:rPr lang="fr-FR" sz="11200" dirty="0"/>
              <a:t>: Labruguière (sept); Lavaur (</a:t>
            </a:r>
            <a:r>
              <a:rPr lang="fr-FR" sz="11200" dirty="0" err="1"/>
              <a:t>nov</a:t>
            </a:r>
            <a:r>
              <a:rPr lang="fr-FR" sz="11200" dirty="0"/>
              <a:t>); Alban (avril</a:t>
            </a:r>
            <a:r>
              <a:rPr lang="fr-FR" sz="11200" dirty="0" smtClean="0"/>
              <a:t>)</a:t>
            </a:r>
          </a:p>
          <a:p>
            <a:pPr marL="0" indent="0">
              <a:buNone/>
            </a:pPr>
            <a:endParaRPr lang="fr-FR" sz="11200" dirty="0" smtClean="0"/>
          </a:p>
          <a:p>
            <a:pPr>
              <a:buFont typeface="Wingdings" panose="05000000000000000000" pitchFamily="2" charset="2"/>
              <a:buChar char="Ø"/>
            </a:pPr>
            <a:r>
              <a:rPr lang="fr-FR" sz="11200" b="1" dirty="0"/>
              <a:t>Des réunions thématiques </a:t>
            </a:r>
            <a:r>
              <a:rPr lang="fr-FR" sz="11200" dirty="0" smtClean="0"/>
              <a:t>:</a:t>
            </a:r>
          </a:p>
          <a:p>
            <a:pPr lvl="1"/>
            <a:r>
              <a:rPr lang="fr-FR" sz="11200" dirty="0"/>
              <a:t>Réunion arbitres /entraîneurs-éducateurs </a:t>
            </a:r>
            <a:r>
              <a:rPr lang="fr-FR" sz="11200" dirty="0" smtClean="0"/>
              <a:t>13/11/2017</a:t>
            </a:r>
          </a:p>
          <a:p>
            <a:pPr lvl="1"/>
            <a:r>
              <a:rPr lang="fr-FR" sz="11200" dirty="0"/>
              <a:t>Assises régionales des EDR </a:t>
            </a:r>
            <a:r>
              <a:rPr lang="fr-FR" sz="11200" dirty="0" smtClean="0"/>
              <a:t>19/04/2018</a:t>
            </a:r>
          </a:p>
          <a:p>
            <a:pPr lvl="1"/>
            <a:r>
              <a:rPr lang="fr-FR" sz="11200" dirty="0"/>
              <a:t>Réunion </a:t>
            </a:r>
            <a:r>
              <a:rPr lang="fr-FR" sz="11200" dirty="0" smtClean="0"/>
              <a:t>compétitions </a:t>
            </a:r>
            <a:r>
              <a:rPr lang="fr-FR" sz="11200" dirty="0"/>
              <a:t>Ligue Occitanie </a:t>
            </a:r>
            <a:r>
              <a:rPr lang="fr-FR" sz="11200" dirty="0" smtClean="0"/>
              <a:t>28/05/2018</a:t>
            </a:r>
          </a:p>
          <a:p>
            <a:pPr lvl="1"/>
            <a:endParaRPr lang="fr-FR" sz="11200" dirty="0" smtClean="0"/>
          </a:p>
          <a:p>
            <a:pPr>
              <a:buFont typeface="Wingdings" panose="05000000000000000000" pitchFamily="2" charset="2"/>
              <a:buChar char="Ø"/>
            </a:pPr>
            <a:r>
              <a:rPr lang="fr-FR" sz="11600" b="1" dirty="0"/>
              <a:t>Rencontres spécifiques « à la demande </a:t>
            </a:r>
            <a:r>
              <a:rPr lang="fr-FR" sz="11600" b="1" dirty="0" smtClean="0"/>
              <a:t>»</a:t>
            </a:r>
            <a:endParaRPr lang="fr-FR" sz="11600" dirty="0" smtClean="0"/>
          </a:p>
          <a:p>
            <a:pPr marL="457200" lvl="1" indent="0">
              <a:buNone/>
            </a:pPr>
            <a:endParaRPr lang="fr-FR" sz="11200" dirty="0" smtClean="0"/>
          </a:p>
          <a:p>
            <a:pPr>
              <a:buFont typeface="Wingdings" panose="05000000000000000000" pitchFamily="2" charset="2"/>
              <a:buChar char="Ø"/>
            </a:pPr>
            <a:r>
              <a:rPr lang="fr-FR" sz="11600" b="1" dirty="0" smtClean="0"/>
              <a:t>Les remises / challenges </a:t>
            </a:r>
            <a:r>
              <a:rPr lang="fr-FR" sz="11600" dirty="0" smtClean="0"/>
              <a:t>(Pavois Raymond, Offensive Delmas)</a:t>
            </a:r>
          </a:p>
          <a:p>
            <a:pPr>
              <a:buFont typeface="Wingdings" panose="05000000000000000000" pitchFamily="2" charset="2"/>
              <a:buChar char="Ø"/>
            </a:pPr>
            <a:endParaRPr lang="fr-FR" sz="11600" dirty="0" smtClean="0"/>
          </a:p>
          <a:p>
            <a:pPr marL="457200" lvl="1" indent="0">
              <a:buNone/>
            </a:pPr>
            <a:endParaRPr lang="fr-FR" sz="11200" dirty="0" smtClean="0"/>
          </a:p>
          <a:p>
            <a:pPr marL="0" indent="0">
              <a:buNone/>
            </a:pPr>
            <a:r>
              <a:rPr lang="fr-FR" sz="2400" b="1" dirty="0" smtClean="0"/>
              <a:t> </a:t>
            </a:r>
          </a:p>
          <a:p>
            <a:pPr marL="457200" lvl="1" indent="0">
              <a:buNone/>
            </a:pPr>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11</a:t>
            </a:fld>
            <a:endParaRPr lang="fr-FR"/>
          </a:p>
        </p:txBody>
      </p:sp>
    </p:spTree>
    <p:extLst>
      <p:ext uri="{BB962C8B-B14F-4D97-AF65-F5344CB8AC3E}">
        <p14:creationId xmlns:p14="http://schemas.microsoft.com/office/powerpoint/2010/main" val="14877922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relations avec les clubs</a:t>
            </a:r>
            <a:endParaRPr lang="fr-FR" b="1" dirty="0"/>
          </a:p>
        </p:txBody>
      </p:sp>
      <p:sp>
        <p:nvSpPr>
          <p:cNvPr id="3" name="Espace réservé du contenu 2"/>
          <p:cNvSpPr>
            <a:spLocks noGrp="1"/>
          </p:cNvSpPr>
          <p:nvPr>
            <p:ph idx="1"/>
          </p:nvPr>
        </p:nvSpPr>
        <p:spPr/>
        <p:txBody>
          <a:bodyPr>
            <a:normAutofit fontScale="25000" lnSpcReduction="20000"/>
          </a:bodyPr>
          <a:lstStyle/>
          <a:p>
            <a:pPr>
              <a:buFont typeface="Wingdings" panose="05000000000000000000" pitchFamily="2" charset="2"/>
              <a:buChar char="Ø"/>
            </a:pPr>
            <a:r>
              <a:rPr lang="fr-FR" sz="11600" b="1" dirty="0"/>
              <a:t>Présence membres du Bureau </a:t>
            </a:r>
            <a:r>
              <a:rPr lang="fr-FR" sz="11600" dirty="0"/>
              <a:t>aux matches du </a:t>
            </a:r>
            <a:r>
              <a:rPr lang="fr-FR" sz="11600" dirty="0" err="1"/>
              <a:t>w.e</a:t>
            </a:r>
            <a:r>
              <a:rPr lang="fr-FR" sz="11600" dirty="0"/>
              <a:t> et tournois </a:t>
            </a:r>
            <a:r>
              <a:rPr lang="fr-FR" sz="11600" dirty="0" smtClean="0"/>
              <a:t>EDR</a:t>
            </a:r>
          </a:p>
          <a:p>
            <a:pPr marL="0" indent="0">
              <a:buNone/>
            </a:pPr>
            <a:endParaRPr lang="fr-FR" sz="11600" b="1" dirty="0" smtClean="0"/>
          </a:p>
          <a:p>
            <a:pPr>
              <a:buFont typeface="Wingdings" panose="05000000000000000000" pitchFamily="2" charset="2"/>
              <a:buChar char="Ø"/>
            </a:pPr>
            <a:r>
              <a:rPr lang="fr-FR" sz="11200" b="1" dirty="0" smtClean="0"/>
              <a:t>Le </a:t>
            </a:r>
            <a:r>
              <a:rPr lang="fr-FR" sz="11200" b="1" dirty="0"/>
              <a:t>site internet, au cœur de l’organisation :</a:t>
            </a:r>
          </a:p>
          <a:p>
            <a:pPr lvl="1">
              <a:buFont typeface="Wingdings" panose="05000000000000000000" pitchFamily="2" charset="2"/>
              <a:buChar char="§"/>
            </a:pPr>
            <a:r>
              <a:rPr lang="fr-FR" sz="11200" dirty="0"/>
              <a:t>Des rubriques thématiques avec calendriers et documents.  </a:t>
            </a:r>
          </a:p>
          <a:p>
            <a:pPr lvl="1">
              <a:buFont typeface="Wingdings" panose="05000000000000000000" pitchFamily="2" charset="2"/>
              <a:buChar char="§"/>
            </a:pPr>
            <a:r>
              <a:rPr lang="fr-FR" sz="11200" dirty="0"/>
              <a:t>Des carnets d’adresses ciblés (500 adresses). </a:t>
            </a:r>
          </a:p>
          <a:p>
            <a:pPr lvl="1">
              <a:buFont typeface="Wingdings" panose="05000000000000000000" pitchFamily="2" charset="2"/>
              <a:buChar char="§"/>
            </a:pPr>
            <a:r>
              <a:rPr lang="fr-FR" sz="11200" dirty="0"/>
              <a:t>83 articles d’actualité sur le site et </a:t>
            </a:r>
            <a:r>
              <a:rPr lang="fr-FR" sz="11200" dirty="0" err="1"/>
              <a:t>facebook</a:t>
            </a:r>
            <a:r>
              <a:rPr lang="fr-FR" sz="11200" dirty="0"/>
              <a:t>, 20 newsletters</a:t>
            </a:r>
          </a:p>
          <a:p>
            <a:pPr lvl="1">
              <a:buFont typeface="Wingdings" panose="05000000000000000000" pitchFamily="2" charset="2"/>
              <a:buChar char="§"/>
            </a:pPr>
            <a:r>
              <a:rPr lang="fr-FR" sz="11200" dirty="0"/>
              <a:t>80.000 visiteurs /120.000 visites (+33%) /1500 abonnés </a:t>
            </a:r>
            <a:r>
              <a:rPr lang="fr-FR" sz="11200" dirty="0" err="1" smtClean="0"/>
              <a:t>facebook</a:t>
            </a:r>
            <a:endParaRPr lang="fr-FR" sz="11200" dirty="0" smtClean="0"/>
          </a:p>
          <a:p>
            <a:pPr marL="457200" lvl="1" indent="0">
              <a:buNone/>
            </a:pPr>
            <a:r>
              <a:rPr lang="fr-FR" sz="11200" dirty="0" smtClean="0"/>
              <a:t> </a:t>
            </a:r>
            <a:endParaRPr lang="fr-FR" sz="11200" dirty="0"/>
          </a:p>
          <a:p>
            <a:pPr>
              <a:buFont typeface="Wingdings" panose="05000000000000000000" pitchFamily="2" charset="2"/>
              <a:buChar char="Ø"/>
            </a:pPr>
            <a:r>
              <a:rPr lang="fr-FR" sz="11600" b="1" dirty="0"/>
              <a:t>Le </a:t>
            </a:r>
            <a:r>
              <a:rPr lang="fr-FR" sz="11600" b="1" dirty="0" smtClean="0"/>
              <a:t>secrétariat, élément de coordination</a:t>
            </a:r>
            <a:endParaRPr lang="fr-FR" sz="11600" dirty="0"/>
          </a:p>
          <a:p>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12</a:t>
            </a:fld>
            <a:endParaRPr lang="fr-FR"/>
          </a:p>
        </p:txBody>
      </p:sp>
    </p:spTree>
    <p:extLst>
      <p:ext uri="{BB962C8B-B14F-4D97-AF65-F5344CB8AC3E}">
        <p14:creationId xmlns:p14="http://schemas.microsoft.com/office/powerpoint/2010/main" val="2727406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relations institutionnelles</a:t>
            </a:r>
            <a:endParaRPr lang="fr-FR" b="1" dirty="0"/>
          </a:p>
        </p:txBody>
      </p:sp>
      <p:sp>
        <p:nvSpPr>
          <p:cNvPr id="3" name="Espace réservé du contenu 2"/>
          <p:cNvSpPr>
            <a:spLocks noGrp="1"/>
          </p:cNvSpPr>
          <p:nvPr>
            <p:ph idx="1"/>
          </p:nvPr>
        </p:nvSpPr>
        <p:spPr/>
        <p:txBody>
          <a:bodyPr/>
          <a:lstStyle/>
          <a:p>
            <a:r>
              <a:rPr lang="fr-FR" b="1" dirty="0" smtClean="0"/>
              <a:t>Conseil Départemental </a:t>
            </a:r>
            <a:r>
              <a:rPr lang="fr-FR" dirty="0" smtClean="0"/>
              <a:t>:</a:t>
            </a:r>
          </a:p>
          <a:p>
            <a:pPr lvl="1"/>
            <a:r>
              <a:rPr lang="fr-FR" dirty="0" smtClean="0"/>
              <a:t>2 rencontres objectifs / plan action</a:t>
            </a:r>
          </a:p>
          <a:p>
            <a:pPr lvl="1"/>
            <a:r>
              <a:rPr lang="fr-FR" dirty="0" smtClean="0"/>
              <a:t>Réception Gaëlle Hermet 25/04</a:t>
            </a:r>
          </a:p>
          <a:p>
            <a:pPr lvl="1"/>
            <a:r>
              <a:rPr lang="fr-FR" dirty="0" smtClean="0"/>
              <a:t>Participation réflexion « Tarn 2030 »</a:t>
            </a:r>
          </a:p>
          <a:p>
            <a:r>
              <a:rPr lang="fr-FR" b="1" dirty="0" smtClean="0"/>
              <a:t>Direction de la cohésion sociale (DDCSPP):</a:t>
            </a:r>
          </a:p>
          <a:p>
            <a:pPr lvl="1"/>
            <a:r>
              <a:rPr lang="fr-FR" dirty="0" smtClean="0"/>
              <a:t>Rencontre objectifs/ plan action</a:t>
            </a:r>
          </a:p>
          <a:p>
            <a:pPr lvl="1"/>
            <a:r>
              <a:rPr lang="fr-FR" dirty="0" smtClean="0"/>
              <a:t>Suivi dossiers CNDS</a:t>
            </a:r>
          </a:p>
          <a:p>
            <a:r>
              <a:rPr lang="fr-FR" b="1" dirty="0" smtClean="0"/>
              <a:t>CDOS :</a:t>
            </a:r>
          </a:p>
          <a:p>
            <a:pPr lvl="1"/>
            <a:r>
              <a:rPr lang="fr-FR" dirty="0" smtClean="0"/>
              <a:t>Dossier « sport santé » et « sport seniors »</a:t>
            </a:r>
          </a:p>
          <a:p>
            <a:pPr lvl="1"/>
            <a:r>
              <a:rPr lang="fr-FR" dirty="0" smtClean="0"/>
              <a:t>Maison des Comités/ services communs</a:t>
            </a:r>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13</a:t>
            </a:fld>
            <a:endParaRPr lang="fr-FR"/>
          </a:p>
        </p:txBody>
      </p:sp>
    </p:spTree>
    <p:extLst>
      <p:ext uri="{BB962C8B-B14F-4D97-AF65-F5344CB8AC3E}">
        <p14:creationId xmlns:p14="http://schemas.microsoft.com/office/powerpoint/2010/main" val="1488914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relations / partenaires privés</a:t>
            </a:r>
            <a:endParaRPr lang="fr-FR" b="1" dirty="0"/>
          </a:p>
        </p:txBody>
      </p:sp>
      <p:sp>
        <p:nvSpPr>
          <p:cNvPr id="3" name="Espace réservé du contenu 2"/>
          <p:cNvSpPr>
            <a:spLocks noGrp="1"/>
          </p:cNvSpPr>
          <p:nvPr>
            <p:ph idx="1"/>
          </p:nvPr>
        </p:nvSpPr>
        <p:spPr/>
        <p:txBody>
          <a:bodyPr/>
          <a:lstStyle/>
          <a:p>
            <a:r>
              <a:rPr lang="fr-FR" b="1" dirty="0" smtClean="0"/>
              <a:t>Renouvellement conventions </a:t>
            </a:r>
            <a:r>
              <a:rPr lang="fr-FR" dirty="0" smtClean="0"/>
              <a:t>avec les partenaires (27/11/2017)</a:t>
            </a:r>
          </a:p>
          <a:p>
            <a:r>
              <a:rPr lang="fr-FR" b="1" dirty="0" smtClean="0"/>
              <a:t>Démarche / nouveaux partenaires :</a:t>
            </a:r>
          </a:p>
          <a:p>
            <a:pPr lvl="1"/>
            <a:r>
              <a:rPr lang="fr-FR" dirty="0" err="1" smtClean="0"/>
              <a:t>Enedis</a:t>
            </a:r>
            <a:endParaRPr lang="fr-FR" dirty="0" smtClean="0"/>
          </a:p>
          <a:p>
            <a:pPr lvl="1"/>
            <a:r>
              <a:rPr lang="fr-FR" dirty="0" smtClean="0"/>
              <a:t>Intermarché</a:t>
            </a:r>
          </a:p>
          <a:p>
            <a:pPr lvl="1"/>
            <a:r>
              <a:rPr lang="fr-FR" dirty="0" smtClean="0"/>
              <a:t>ACOM Audit</a:t>
            </a:r>
          </a:p>
          <a:p>
            <a:pPr lvl="1"/>
            <a:r>
              <a:rPr lang="fr-FR" dirty="0" err="1" smtClean="0"/>
              <a:t>Arguitex</a:t>
            </a:r>
            <a:r>
              <a:rPr lang="fr-FR" dirty="0" smtClean="0"/>
              <a:t> </a:t>
            </a:r>
          </a:p>
          <a:p>
            <a:pPr lvl="1"/>
            <a:r>
              <a:rPr lang="fr-FR" dirty="0" smtClean="0"/>
              <a:t>Rugby Amateur</a:t>
            </a:r>
          </a:p>
          <a:p>
            <a:r>
              <a:rPr lang="fr-FR" b="1" dirty="0" smtClean="0"/>
              <a:t>30 ans partenariat Société Générale</a:t>
            </a:r>
            <a:endParaRPr lang="fr-FR" b="1"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14</a:t>
            </a:fld>
            <a:endParaRPr lang="fr-FR"/>
          </a:p>
        </p:txBody>
      </p:sp>
    </p:spTree>
    <p:extLst>
      <p:ext uri="{BB962C8B-B14F-4D97-AF65-F5344CB8AC3E}">
        <p14:creationId xmlns:p14="http://schemas.microsoft.com/office/powerpoint/2010/main" val="167928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 vie fédérale</a:t>
            </a:r>
            <a:endParaRPr lang="fr-FR" b="1" dirty="0"/>
          </a:p>
        </p:txBody>
      </p:sp>
      <p:sp>
        <p:nvSpPr>
          <p:cNvPr id="3" name="Espace réservé du contenu 2"/>
          <p:cNvSpPr>
            <a:spLocks noGrp="1"/>
          </p:cNvSpPr>
          <p:nvPr>
            <p:ph idx="1"/>
          </p:nvPr>
        </p:nvSpPr>
        <p:spPr/>
        <p:txBody>
          <a:bodyPr/>
          <a:lstStyle/>
          <a:p>
            <a:r>
              <a:rPr lang="fr-FR" b="1" dirty="0" smtClean="0"/>
              <a:t>AG FFR Avignon 23/09/2017 </a:t>
            </a:r>
            <a:r>
              <a:rPr lang="fr-FR" dirty="0" smtClean="0"/>
              <a:t>: vote de la réforme territoriale</a:t>
            </a:r>
          </a:p>
          <a:p>
            <a:pPr lvl="1"/>
            <a:r>
              <a:rPr lang="fr-FR" dirty="0" smtClean="0"/>
              <a:t>Création de 13 Ligues régionales</a:t>
            </a:r>
          </a:p>
          <a:p>
            <a:pPr lvl="1"/>
            <a:r>
              <a:rPr lang="fr-FR" dirty="0" smtClean="0"/>
              <a:t>Modification des statuts FFR (démocratisation)</a:t>
            </a:r>
          </a:p>
          <a:p>
            <a:pPr lvl="1"/>
            <a:r>
              <a:rPr lang="fr-FR" dirty="0" smtClean="0"/>
              <a:t>16 clubs tarnais présents (70% des voix du département)</a:t>
            </a:r>
          </a:p>
          <a:p>
            <a:r>
              <a:rPr lang="fr-FR" b="1" dirty="0" smtClean="0"/>
              <a:t>AG Ligue Occitanie 09/12/2017 </a:t>
            </a:r>
            <a:r>
              <a:rPr lang="fr-FR" dirty="0" smtClean="0"/>
              <a:t>: élection Comité directeur</a:t>
            </a:r>
          </a:p>
          <a:p>
            <a:pPr lvl="1"/>
            <a:r>
              <a:rPr lang="fr-FR" dirty="0" smtClean="0"/>
              <a:t>27 clubs tarnais participants sur 35 </a:t>
            </a:r>
          </a:p>
          <a:p>
            <a:pPr lvl="1"/>
            <a:r>
              <a:rPr lang="fr-FR" dirty="0" smtClean="0"/>
              <a:t>Liste Doucet 72 % : André Laur, Bernard </a:t>
            </a:r>
            <a:r>
              <a:rPr lang="fr-FR" dirty="0" err="1" smtClean="0"/>
              <a:t>Vaur</a:t>
            </a:r>
            <a:r>
              <a:rPr lang="fr-FR" dirty="0" smtClean="0"/>
              <a:t>, Michel Pflieger (+ Alain Rey)</a:t>
            </a:r>
          </a:p>
          <a:p>
            <a:pPr lvl="1"/>
            <a:r>
              <a:rPr lang="fr-FR" dirty="0" smtClean="0"/>
              <a:t>Bernard </a:t>
            </a:r>
            <a:r>
              <a:rPr lang="fr-FR" dirty="0" err="1" smtClean="0"/>
              <a:t>Vaur</a:t>
            </a:r>
            <a:r>
              <a:rPr lang="fr-FR" dirty="0" smtClean="0"/>
              <a:t> président commission médicale</a:t>
            </a:r>
          </a:p>
          <a:p>
            <a:pPr lvl="1"/>
            <a:r>
              <a:rPr lang="fr-FR" dirty="0" smtClean="0"/>
              <a:t>Yves </a:t>
            </a:r>
            <a:r>
              <a:rPr lang="fr-FR" dirty="0" err="1" smtClean="0"/>
              <a:t>Salvayre</a:t>
            </a:r>
            <a:r>
              <a:rPr lang="fr-FR" dirty="0" smtClean="0"/>
              <a:t> président commission appel</a:t>
            </a:r>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15</a:t>
            </a:fld>
            <a:endParaRPr lang="fr-FR"/>
          </a:p>
        </p:txBody>
      </p:sp>
    </p:spTree>
    <p:extLst>
      <p:ext uri="{BB962C8B-B14F-4D97-AF65-F5344CB8AC3E}">
        <p14:creationId xmlns:p14="http://schemas.microsoft.com/office/powerpoint/2010/main" val="1096605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8000" b="1" dirty="0" smtClean="0"/>
              <a:t>3. Les pôles d’activités</a:t>
            </a:r>
            <a:endParaRPr lang="fr-FR" sz="8000" b="1" dirty="0"/>
          </a:p>
        </p:txBody>
      </p:sp>
      <p:sp>
        <p:nvSpPr>
          <p:cNvPr id="3" name="Espace réservé du texte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16</a:t>
            </a:fld>
            <a:endParaRPr lang="fr-FR"/>
          </a:p>
        </p:txBody>
      </p:sp>
    </p:spTree>
    <p:extLst>
      <p:ext uri="{BB962C8B-B14F-4D97-AF65-F5344CB8AC3E}">
        <p14:creationId xmlns:p14="http://schemas.microsoft.com/office/powerpoint/2010/main" val="1127305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3.1 ECOLES DE RUGBY</a:t>
            </a:r>
            <a:endParaRPr lang="fr-FR" b="1"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Ø"/>
            </a:pPr>
            <a:r>
              <a:rPr lang="fr-FR" dirty="0" smtClean="0"/>
              <a:t>5 étapes </a:t>
            </a:r>
            <a:r>
              <a:rPr lang="fr-FR" b="1" dirty="0" smtClean="0"/>
              <a:t>Fair-play UMT : </a:t>
            </a:r>
          </a:p>
          <a:p>
            <a:pPr>
              <a:buFont typeface="Wingdings" panose="05000000000000000000" pitchFamily="2" charset="2"/>
              <a:buChar char="Ø"/>
            </a:pPr>
            <a:r>
              <a:rPr lang="fr-FR" b="1" dirty="0" smtClean="0"/>
              <a:t>Tournoi </a:t>
            </a:r>
            <a:r>
              <a:rPr lang="fr-FR" b="1" dirty="0" err="1" smtClean="0"/>
              <a:t>P.Astié</a:t>
            </a:r>
            <a:r>
              <a:rPr lang="fr-FR" b="1" dirty="0" smtClean="0"/>
              <a:t> </a:t>
            </a:r>
            <a:r>
              <a:rPr lang="fr-FR" dirty="0" smtClean="0"/>
              <a:t>le 07/04 à St </a:t>
            </a:r>
            <a:r>
              <a:rPr lang="fr-FR" dirty="0" err="1" smtClean="0"/>
              <a:t>Juéry</a:t>
            </a:r>
            <a:r>
              <a:rPr lang="fr-FR" dirty="0" smtClean="0"/>
              <a:t> : </a:t>
            </a:r>
          </a:p>
          <a:p>
            <a:pPr lvl="1">
              <a:buFont typeface="Wingdings" panose="05000000000000000000" pitchFamily="2" charset="2"/>
              <a:buChar char="§"/>
            </a:pPr>
            <a:r>
              <a:rPr lang="fr-FR" dirty="0" smtClean="0"/>
              <a:t>23 EDR / 630 participants</a:t>
            </a:r>
          </a:p>
          <a:p>
            <a:pPr>
              <a:buFont typeface="Wingdings" panose="05000000000000000000" pitchFamily="2" charset="2"/>
              <a:buChar char="Ø"/>
            </a:pPr>
            <a:r>
              <a:rPr lang="fr-FR" b="1" dirty="0" err="1" smtClean="0"/>
              <a:t>Seven’s</a:t>
            </a:r>
            <a:r>
              <a:rPr lang="fr-FR" b="1" dirty="0" smtClean="0"/>
              <a:t> Tour </a:t>
            </a:r>
            <a:r>
              <a:rPr lang="fr-FR" dirty="0" err="1" smtClean="0"/>
              <a:t>M12</a:t>
            </a:r>
            <a:r>
              <a:rPr lang="fr-FR" dirty="0" smtClean="0"/>
              <a:t>/</a:t>
            </a:r>
            <a:r>
              <a:rPr lang="fr-FR" dirty="0" err="1" smtClean="0"/>
              <a:t>M14</a:t>
            </a:r>
            <a:r>
              <a:rPr lang="fr-FR" dirty="0" smtClean="0"/>
              <a:t>:</a:t>
            </a:r>
          </a:p>
          <a:p>
            <a:pPr lvl="1">
              <a:buFont typeface="Wingdings" panose="05000000000000000000" pitchFamily="2" charset="2"/>
              <a:buChar char="§"/>
            </a:pPr>
            <a:r>
              <a:rPr lang="fr-FR" dirty="0" smtClean="0"/>
              <a:t>3 journées / Une douzaine de clubs participants </a:t>
            </a:r>
          </a:p>
          <a:p>
            <a:pPr lvl="1">
              <a:buFont typeface="Wingdings" panose="05000000000000000000" pitchFamily="2" charset="2"/>
              <a:buChar char="§"/>
            </a:pPr>
            <a:r>
              <a:rPr lang="fr-FR" dirty="0" smtClean="0"/>
              <a:t>Finales : Pavois du Tarn</a:t>
            </a:r>
          </a:p>
          <a:p>
            <a:pPr>
              <a:buFont typeface="Wingdings" panose="05000000000000000000" pitchFamily="2" charset="2"/>
              <a:buChar char="Ø"/>
            </a:pPr>
            <a:r>
              <a:rPr lang="fr-FR" dirty="0" smtClean="0"/>
              <a:t> </a:t>
            </a:r>
            <a:r>
              <a:rPr lang="fr-FR" b="1" dirty="0" err="1" smtClean="0"/>
              <a:t>Galau</a:t>
            </a:r>
            <a:r>
              <a:rPr lang="fr-FR" b="1" dirty="0" smtClean="0"/>
              <a:t> </a:t>
            </a:r>
            <a:r>
              <a:rPr lang="fr-FR" b="1" dirty="0" err="1" smtClean="0"/>
              <a:t>M6</a:t>
            </a:r>
            <a:r>
              <a:rPr lang="fr-FR" b="1" dirty="0" smtClean="0"/>
              <a:t> </a:t>
            </a:r>
            <a:r>
              <a:rPr lang="fr-FR" dirty="0" smtClean="0"/>
              <a:t>à Rabastens le 01/05 : 9 EDR / 50 participants  </a:t>
            </a:r>
          </a:p>
          <a:p>
            <a:pPr>
              <a:buFont typeface="Wingdings" panose="05000000000000000000" pitchFamily="2" charset="2"/>
              <a:buChar char="Ø"/>
            </a:pPr>
            <a:r>
              <a:rPr lang="fr-FR" b="1" dirty="0" smtClean="0"/>
              <a:t>Bendichou </a:t>
            </a:r>
            <a:r>
              <a:rPr lang="fr-FR" b="1" dirty="0" err="1" smtClean="0"/>
              <a:t>M12</a:t>
            </a:r>
            <a:r>
              <a:rPr lang="fr-FR" b="1" dirty="0" smtClean="0"/>
              <a:t> </a:t>
            </a:r>
            <a:r>
              <a:rPr lang="fr-FR" dirty="0" smtClean="0"/>
              <a:t>à Lavaur le 01/05 : 22 équipes/400 participants</a:t>
            </a:r>
          </a:p>
          <a:p>
            <a:pPr>
              <a:buFont typeface="Wingdings" panose="05000000000000000000" pitchFamily="2" charset="2"/>
              <a:buChar char="Ø"/>
            </a:pPr>
            <a:r>
              <a:rPr lang="fr-FR" b="1" dirty="0" smtClean="0"/>
              <a:t>Groupama </a:t>
            </a:r>
            <a:r>
              <a:rPr lang="fr-FR" b="1" dirty="0" err="1" smtClean="0"/>
              <a:t>M14</a:t>
            </a:r>
            <a:r>
              <a:rPr lang="fr-FR" b="1" dirty="0" smtClean="0"/>
              <a:t> </a:t>
            </a:r>
            <a:r>
              <a:rPr lang="fr-FR" dirty="0" smtClean="0"/>
              <a:t>à</a:t>
            </a:r>
            <a:r>
              <a:rPr lang="fr-FR" b="1" dirty="0" smtClean="0"/>
              <a:t> </a:t>
            </a:r>
            <a:r>
              <a:rPr lang="fr-FR" dirty="0" smtClean="0"/>
              <a:t>Graulhet </a:t>
            </a:r>
            <a:r>
              <a:rPr lang="fr-FR" dirty="0" smtClean="0"/>
              <a:t>le 27/05 </a:t>
            </a:r>
            <a:r>
              <a:rPr lang="fr-FR" dirty="0" smtClean="0"/>
              <a:t>: 48 équipes/1000 participants                                         </a:t>
            </a:r>
            <a:endParaRPr lang="fr-FR" dirty="0" smtClean="0">
              <a:solidFill>
                <a:schemeClr val="accent1">
                  <a:lumMod val="75000"/>
                </a:schemeClr>
              </a:solidFill>
            </a:endParaRPr>
          </a:p>
          <a:p>
            <a:pPr marL="0" indent="0">
              <a:buNone/>
            </a:pPr>
            <a:endParaRPr lang="fr-FR" dirty="0">
              <a:solidFill>
                <a:schemeClr val="accent1">
                  <a:lumMod val="75000"/>
                </a:schemeClr>
              </a:solidFill>
            </a:endParaRPr>
          </a:p>
        </p:txBody>
      </p:sp>
      <p:sp>
        <p:nvSpPr>
          <p:cNvPr id="4" name="Espace réservé du numéro de diapositive 3"/>
          <p:cNvSpPr>
            <a:spLocks noGrp="1"/>
          </p:cNvSpPr>
          <p:nvPr>
            <p:ph type="sldNum" sz="quarter" idx="12"/>
          </p:nvPr>
        </p:nvSpPr>
        <p:spPr/>
        <p:txBody>
          <a:bodyPr/>
          <a:lstStyle/>
          <a:p>
            <a:fld id="{370B4A34-85A8-405C-9BF7-DB849B12D5EF}" type="slidenum">
              <a:rPr lang="fr-FR" smtClean="0"/>
              <a:t>17</a:t>
            </a:fld>
            <a:endParaRPr lang="fr-FR"/>
          </a:p>
        </p:txBody>
      </p:sp>
    </p:spTree>
    <p:extLst>
      <p:ext uri="{BB962C8B-B14F-4D97-AF65-F5344CB8AC3E}">
        <p14:creationId xmlns:p14="http://schemas.microsoft.com/office/powerpoint/2010/main" val="3094703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3.2 FORMATION EDUCATEURS</a:t>
            </a:r>
            <a:endParaRPr lang="fr-FR" b="1" dirty="0"/>
          </a:p>
        </p:txBody>
      </p:sp>
      <p:sp>
        <p:nvSpPr>
          <p:cNvPr id="3" name="Espace réservé du contenu 2"/>
          <p:cNvSpPr>
            <a:spLocks noGrp="1"/>
          </p:cNvSpPr>
          <p:nvPr>
            <p:ph idx="1"/>
          </p:nvPr>
        </p:nvSpPr>
        <p:spPr/>
        <p:txBody>
          <a:bodyPr>
            <a:normAutofit/>
          </a:bodyPr>
          <a:lstStyle/>
          <a:p>
            <a:r>
              <a:rPr lang="fr-FR" b="1" dirty="0" smtClean="0"/>
              <a:t>Formation Brevets Fédéraux </a:t>
            </a:r>
            <a:r>
              <a:rPr lang="fr-FR" dirty="0" smtClean="0"/>
              <a:t>: 132 Inscrits /  5 séances</a:t>
            </a:r>
          </a:p>
          <a:p>
            <a:pPr lvl="2">
              <a:buFont typeface="Wingdings" panose="05000000000000000000" pitchFamily="2" charset="2"/>
              <a:buChar char="ü"/>
            </a:pPr>
            <a:r>
              <a:rPr lang="fr-FR" dirty="0" smtClean="0"/>
              <a:t>Initiateur-Découverte (5 blocs « vendredi soir + samedi journée »)</a:t>
            </a:r>
          </a:p>
          <a:p>
            <a:pPr marL="914400" lvl="2" indent="0">
              <a:buNone/>
            </a:pPr>
            <a:r>
              <a:rPr lang="fr-FR" dirty="0"/>
              <a:t> </a:t>
            </a:r>
            <a:r>
              <a:rPr lang="fr-FR" dirty="0" smtClean="0"/>
              <a:t>                    76 inscrits  </a:t>
            </a:r>
            <a:r>
              <a:rPr lang="fr-FR" i="1" dirty="0" smtClean="0"/>
              <a:t>&gt;&gt;&gt;&gt; Présence : 69%</a:t>
            </a:r>
          </a:p>
          <a:p>
            <a:pPr lvl="2">
              <a:buFont typeface="Wingdings" panose="05000000000000000000" pitchFamily="2" charset="2"/>
              <a:buChar char="ü"/>
            </a:pPr>
            <a:r>
              <a:rPr lang="fr-FR" dirty="0" smtClean="0"/>
              <a:t>Performance (5 journées en semaine):</a:t>
            </a:r>
          </a:p>
          <a:p>
            <a:pPr marL="914400" lvl="2" indent="0">
              <a:buNone/>
            </a:pPr>
            <a:r>
              <a:rPr lang="fr-FR" dirty="0" smtClean="0"/>
              <a:t>                       56 inscrits  </a:t>
            </a:r>
            <a:r>
              <a:rPr lang="fr-FR" i="1" dirty="0" smtClean="0"/>
              <a:t>&gt;&gt;&gt;&gt; Présence : 70%</a:t>
            </a:r>
            <a:endParaRPr lang="fr-FR" i="1" dirty="0"/>
          </a:p>
          <a:p>
            <a:r>
              <a:rPr lang="fr-FR" b="1" dirty="0" smtClean="0"/>
              <a:t>2 Conférences formation-recyclage </a:t>
            </a:r>
            <a:r>
              <a:rPr lang="fr-FR" dirty="0" smtClean="0"/>
              <a:t>:</a:t>
            </a:r>
          </a:p>
          <a:p>
            <a:pPr lvl="1">
              <a:buFont typeface="Wingdings" panose="05000000000000000000" pitchFamily="2" charset="2"/>
              <a:buChar char="ü"/>
            </a:pPr>
            <a:r>
              <a:rPr lang="fr-FR" dirty="0" smtClean="0"/>
              <a:t>Florian </a:t>
            </a:r>
            <a:r>
              <a:rPr lang="fr-FR" dirty="0" err="1" smtClean="0"/>
              <a:t>Gimbergues</a:t>
            </a:r>
            <a:r>
              <a:rPr lang="fr-FR" dirty="0" smtClean="0"/>
              <a:t>: l’analyse </a:t>
            </a:r>
            <a:r>
              <a:rPr lang="fr-FR" dirty="0" err="1" smtClean="0"/>
              <a:t>video</a:t>
            </a:r>
            <a:r>
              <a:rPr lang="fr-FR" dirty="0" smtClean="0"/>
              <a:t> (70 participants)</a:t>
            </a:r>
          </a:p>
          <a:p>
            <a:pPr lvl="1">
              <a:buFont typeface="Wingdings" panose="05000000000000000000" pitchFamily="2" charset="2"/>
              <a:buChar char="ü"/>
            </a:pPr>
            <a:r>
              <a:rPr lang="fr-FR" dirty="0" err="1" smtClean="0"/>
              <a:t>Clement</a:t>
            </a:r>
            <a:r>
              <a:rPr lang="fr-FR" dirty="0" smtClean="0"/>
              <a:t> </a:t>
            </a:r>
            <a:r>
              <a:rPr lang="fr-FR" dirty="0" err="1" smtClean="0"/>
              <a:t>Maynadier</a:t>
            </a:r>
            <a:r>
              <a:rPr lang="fr-FR" dirty="0" smtClean="0"/>
              <a:t>: le rôle du talonneur (85 participants)</a:t>
            </a:r>
          </a:p>
          <a:p>
            <a:pPr marL="457200" lvl="1" indent="0">
              <a:buNone/>
            </a:pPr>
            <a:endParaRPr lang="fr-FR" dirty="0" smtClean="0"/>
          </a:p>
          <a:p>
            <a:pPr marL="457200" lvl="1" indent="0">
              <a:buNone/>
            </a:pPr>
            <a:r>
              <a:rPr lang="fr-FR" sz="2800" b="1" dirty="0" smtClean="0"/>
              <a:t>+ 465 « Passeports » </a:t>
            </a:r>
            <a:r>
              <a:rPr lang="fr-FR" sz="2800" dirty="0" smtClean="0"/>
              <a:t>passés dans les clubs et EDR ( 1e ligne Fed 2 et Fed 3; joueurs de devant, éducateurs et arbitrages en EDR)</a:t>
            </a:r>
          </a:p>
          <a:p>
            <a:pPr lvl="1">
              <a:buFont typeface="Wingdings" panose="05000000000000000000" pitchFamily="2" charset="2"/>
              <a:buChar char="ü"/>
            </a:pPr>
            <a:endParaRPr lang="fr-FR" dirty="0" smtClean="0"/>
          </a:p>
          <a:p>
            <a:pPr>
              <a:buFont typeface="Wingdings" panose="05000000000000000000" pitchFamily="2" charset="2"/>
              <a:buChar char="ü"/>
            </a:pPr>
            <a:endParaRPr lang="fr-FR" dirty="0" smtClean="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370B4A34-85A8-405C-9BF7-DB849B12D5EF}" type="slidenum">
              <a:rPr lang="fr-FR" smtClean="0"/>
              <a:t>18</a:t>
            </a:fld>
            <a:endParaRPr lang="fr-FR"/>
          </a:p>
        </p:txBody>
      </p:sp>
    </p:spTree>
    <p:extLst>
      <p:ext uri="{BB962C8B-B14F-4D97-AF65-F5344CB8AC3E}">
        <p14:creationId xmlns:p14="http://schemas.microsoft.com/office/powerpoint/2010/main" val="1611181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3.2 FORMATION/DETECTION</a:t>
            </a:r>
            <a:endParaRPr lang="fr-FR" b="1" dirty="0"/>
          </a:p>
        </p:txBody>
      </p:sp>
      <p:sp>
        <p:nvSpPr>
          <p:cNvPr id="3" name="Espace réservé du contenu 2"/>
          <p:cNvSpPr>
            <a:spLocks noGrp="1"/>
          </p:cNvSpPr>
          <p:nvPr>
            <p:ph idx="1"/>
          </p:nvPr>
        </p:nvSpPr>
        <p:spPr/>
        <p:txBody>
          <a:bodyPr>
            <a:normAutofit/>
          </a:bodyPr>
          <a:lstStyle/>
          <a:p>
            <a:r>
              <a:rPr lang="fr-FR" b="1" dirty="0" smtClean="0"/>
              <a:t>M12 G et F:</a:t>
            </a:r>
          </a:p>
          <a:p>
            <a:pPr lvl="1">
              <a:buFont typeface="Wingdings" panose="05000000000000000000" pitchFamily="2" charset="2"/>
              <a:buChar char="ü"/>
            </a:pPr>
            <a:r>
              <a:rPr lang="fr-FR" dirty="0"/>
              <a:t>Crampons d’or 05/05 à Castres (40 « doublettes »)  </a:t>
            </a:r>
            <a:endParaRPr lang="fr-FR" dirty="0" smtClean="0"/>
          </a:p>
          <a:p>
            <a:r>
              <a:rPr lang="fr-FR" b="1" dirty="0" err="1" smtClean="0"/>
              <a:t>M13</a:t>
            </a:r>
            <a:r>
              <a:rPr lang="fr-FR" b="1" dirty="0" smtClean="0"/>
              <a:t> G :</a:t>
            </a:r>
          </a:p>
          <a:p>
            <a:pPr lvl="1">
              <a:buFont typeface="Wingdings" panose="05000000000000000000" pitchFamily="2" charset="2"/>
              <a:buChar char="ü"/>
            </a:pPr>
            <a:r>
              <a:rPr lang="fr-FR" dirty="0"/>
              <a:t>Tournoi Mende 22/04    (2 équipes G) </a:t>
            </a:r>
            <a:endParaRPr lang="fr-FR" dirty="0" smtClean="0"/>
          </a:p>
          <a:p>
            <a:r>
              <a:rPr lang="fr-FR" b="1" dirty="0" err="1" smtClean="0"/>
              <a:t>M14</a:t>
            </a:r>
            <a:r>
              <a:rPr lang="fr-FR" b="1" dirty="0" smtClean="0"/>
              <a:t> G : </a:t>
            </a:r>
          </a:p>
          <a:p>
            <a:pPr lvl="1">
              <a:buFont typeface="Wingdings" panose="05000000000000000000" pitchFamily="2" charset="2"/>
              <a:buChar char="ü"/>
            </a:pPr>
            <a:r>
              <a:rPr lang="fr-FR" dirty="0" smtClean="0"/>
              <a:t>Tournoi du Languedoc 21/02  (2 équipes)                                  </a:t>
            </a:r>
            <a:endParaRPr lang="fr-FR" dirty="0" smtClean="0">
              <a:solidFill>
                <a:schemeClr val="accent1">
                  <a:lumMod val="75000"/>
                </a:schemeClr>
              </a:solidFill>
            </a:endParaRPr>
          </a:p>
          <a:p>
            <a:pPr lvl="1">
              <a:buFont typeface="Wingdings" panose="05000000000000000000" pitchFamily="2" charset="2"/>
              <a:buChar char="ü"/>
            </a:pPr>
            <a:r>
              <a:rPr lang="fr-FR" dirty="0" smtClean="0"/>
              <a:t>Tournoi </a:t>
            </a:r>
            <a:r>
              <a:rPr lang="fr-FR" dirty="0" err="1" smtClean="0"/>
              <a:t>Batigne</a:t>
            </a:r>
            <a:r>
              <a:rPr lang="fr-FR" dirty="0" smtClean="0"/>
              <a:t> 25/04     (1 équipe)</a:t>
            </a:r>
          </a:p>
          <a:p>
            <a:pPr lvl="1">
              <a:buFont typeface="Wingdings" panose="05000000000000000000" pitchFamily="2" charset="2"/>
              <a:buChar char="ü"/>
            </a:pPr>
            <a:r>
              <a:rPr lang="fr-FR" dirty="0" smtClean="0"/>
              <a:t>Orange Rugby Challenge: </a:t>
            </a:r>
          </a:p>
          <a:p>
            <a:pPr lvl="2">
              <a:buFont typeface="Wingdings" panose="05000000000000000000" pitchFamily="2" charset="2"/>
              <a:buChar char="§"/>
            </a:pPr>
            <a:r>
              <a:rPr lang="fr-FR" dirty="0" smtClean="0"/>
              <a:t>Phase Départementale 02/12 (12 « quadrettes ») </a:t>
            </a:r>
          </a:p>
          <a:p>
            <a:pPr lvl="2">
              <a:buFont typeface="Wingdings" panose="05000000000000000000" pitchFamily="2" charset="2"/>
              <a:buChar char="§"/>
            </a:pPr>
            <a:r>
              <a:rPr lang="fr-FR" dirty="0" smtClean="0"/>
              <a:t>Phase Territoriale 24/03/2018 (7 </a:t>
            </a:r>
            <a:r>
              <a:rPr lang="fr-FR" dirty="0"/>
              <a:t>« quadrettes ») </a:t>
            </a:r>
          </a:p>
          <a:p>
            <a:pPr lvl="2">
              <a:buFont typeface="Wingdings" panose="05000000000000000000" pitchFamily="2" charset="2"/>
              <a:buChar char="ü"/>
            </a:pPr>
            <a:endParaRPr lang="fr-FR" dirty="0" smtClean="0"/>
          </a:p>
          <a:p>
            <a:pPr marL="0" indent="0">
              <a:buNone/>
            </a:pPr>
            <a:endParaRPr lang="fr-FR" dirty="0" smtClean="0">
              <a:solidFill>
                <a:schemeClr val="accent1">
                  <a:lumMod val="75000"/>
                </a:schemeClr>
              </a:solidFill>
            </a:endParaRPr>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19</a:t>
            </a:fld>
            <a:endParaRPr lang="fr-FR"/>
          </a:p>
        </p:txBody>
      </p:sp>
    </p:spTree>
    <p:extLst>
      <p:ext uri="{BB962C8B-B14F-4D97-AF65-F5344CB8AC3E}">
        <p14:creationId xmlns:p14="http://schemas.microsoft.com/office/powerpoint/2010/main" val="3528178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ORDRE DU JOUR</a:t>
            </a:r>
            <a:endParaRPr lang="fr-FR" b="1"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endParaRPr lang="fr-FR" dirty="0" smtClean="0"/>
          </a:p>
          <a:p>
            <a:pPr marL="514350" indent="-514350">
              <a:buFont typeface="+mj-lt"/>
              <a:buAutoNum type="arabicPeriod"/>
            </a:pPr>
            <a:r>
              <a:rPr lang="fr-FR" dirty="0" smtClean="0"/>
              <a:t>Adoption du Compte rendu de l’AG du 30/06/2017</a:t>
            </a:r>
          </a:p>
          <a:p>
            <a:pPr marL="514350" indent="-514350">
              <a:buFont typeface="+mj-lt"/>
              <a:buAutoNum type="arabicPeriod"/>
            </a:pPr>
            <a:r>
              <a:rPr lang="fr-FR" dirty="0" smtClean="0"/>
              <a:t>Rapport d’activité</a:t>
            </a:r>
          </a:p>
          <a:p>
            <a:pPr marL="514350" indent="-514350">
              <a:buFont typeface="+mj-lt"/>
              <a:buAutoNum type="arabicPeriod"/>
            </a:pPr>
            <a:r>
              <a:rPr lang="fr-FR" dirty="0" smtClean="0"/>
              <a:t>Informations financières</a:t>
            </a:r>
          </a:p>
          <a:p>
            <a:pPr marL="514350" indent="-514350">
              <a:buFont typeface="+mj-lt"/>
              <a:buAutoNum type="arabicPeriod"/>
            </a:pPr>
            <a:r>
              <a:rPr lang="fr-FR" dirty="0" smtClean="0"/>
              <a:t>Charte d’engagement des clubs tarnais</a:t>
            </a:r>
          </a:p>
          <a:p>
            <a:pPr marL="514350" indent="-514350">
              <a:buFont typeface="+mj-lt"/>
              <a:buAutoNum type="arabicPeriod"/>
            </a:pPr>
            <a:r>
              <a:rPr lang="fr-FR" dirty="0" smtClean="0"/>
              <a:t>Questions diverses</a:t>
            </a:r>
          </a:p>
          <a:p>
            <a:pPr marL="514350" indent="-514350">
              <a:buFont typeface="+mj-lt"/>
              <a:buAutoNum type="arabicPeriod"/>
            </a:pPr>
            <a:r>
              <a:rPr lang="fr-FR" dirty="0" smtClean="0"/>
              <a:t>Interventions des personnalités</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a:t>
            </a:fld>
            <a:endParaRPr lang="fr-FR"/>
          </a:p>
        </p:txBody>
      </p:sp>
    </p:spTree>
    <p:extLst>
      <p:ext uri="{BB962C8B-B14F-4D97-AF65-F5344CB8AC3E}">
        <p14:creationId xmlns:p14="http://schemas.microsoft.com/office/powerpoint/2010/main" val="183938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3.2 FORMATION/DETECTION</a:t>
            </a:r>
            <a:endParaRPr lang="fr-FR" dirty="0"/>
          </a:p>
        </p:txBody>
      </p:sp>
      <p:sp>
        <p:nvSpPr>
          <p:cNvPr id="3" name="Espace réservé du contenu 2"/>
          <p:cNvSpPr>
            <a:spLocks noGrp="1"/>
          </p:cNvSpPr>
          <p:nvPr>
            <p:ph idx="1"/>
          </p:nvPr>
        </p:nvSpPr>
        <p:spPr/>
        <p:txBody>
          <a:bodyPr/>
          <a:lstStyle/>
          <a:p>
            <a:r>
              <a:rPr lang="fr-FR" b="1" dirty="0" smtClean="0"/>
              <a:t>M 15 G :</a:t>
            </a:r>
          </a:p>
          <a:p>
            <a:pPr lvl="1">
              <a:buFont typeface="Wingdings" panose="05000000000000000000" pitchFamily="2" charset="2"/>
              <a:buChar char="ü"/>
            </a:pPr>
            <a:r>
              <a:rPr lang="fr-FR" dirty="0" smtClean="0"/>
              <a:t>Tournoi Lagarde Foix (1 équipe)</a:t>
            </a:r>
          </a:p>
          <a:p>
            <a:pPr lvl="1">
              <a:buFont typeface="Wingdings" panose="05000000000000000000" pitchFamily="2" charset="2"/>
              <a:buChar char="ü"/>
            </a:pPr>
            <a:r>
              <a:rPr lang="fr-FR" dirty="0"/>
              <a:t>Tournée Pays Basque Espagnol  19 au 22/02 - </a:t>
            </a:r>
            <a:r>
              <a:rPr lang="fr-FR" dirty="0" smtClean="0"/>
              <a:t>25 </a:t>
            </a:r>
            <a:r>
              <a:rPr lang="fr-FR" dirty="0"/>
              <a:t>joueurs/ 1 </a:t>
            </a:r>
            <a:r>
              <a:rPr lang="fr-FR" dirty="0" smtClean="0"/>
              <a:t>arbitre</a:t>
            </a:r>
          </a:p>
          <a:p>
            <a:r>
              <a:rPr lang="fr-FR" b="1" dirty="0"/>
              <a:t>1 stage été Touscayrats </a:t>
            </a:r>
            <a:r>
              <a:rPr lang="fr-FR" dirty="0" smtClean="0"/>
              <a:t>38 </a:t>
            </a:r>
            <a:r>
              <a:rPr lang="fr-FR" dirty="0"/>
              <a:t>participants </a:t>
            </a:r>
            <a:r>
              <a:rPr lang="fr-FR" dirty="0" smtClean="0"/>
              <a:t>M 12/ M 13(</a:t>
            </a:r>
            <a:r>
              <a:rPr lang="fr-FR" dirty="0" err="1" smtClean="0"/>
              <a:t>Babillot</a:t>
            </a:r>
            <a:r>
              <a:rPr lang="fr-FR" dirty="0"/>
              <a:t>)</a:t>
            </a:r>
          </a:p>
          <a:p>
            <a:r>
              <a:rPr lang="fr-FR" b="1" dirty="0"/>
              <a:t>1 stage été </a:t>
            </a:r>
            <a:r>
              <a:rPr lang="fr-FR" b="1" dirty="0" smtClean="0"/>
              <a:t>Borde Basse </a:t>
            </a:r>
            <a:r>
              <a:rPr lang="fr-FR" dirty="0" smtClean="0"/>
              <a:t>28 </a:t>
            </a:r>
            <a:r>
              <a:rPr lang="fr-FR" dirty="0"/>
              <a:t>participants </a:t>
            </a:r>
            <a:r>
              <a:rPr lang="fr-FR" dirty="0" smtClean="0"/>
              <a:t>M14 /M 15 (Capo Ortega)</a:t>
            </a:r>
            <a:endParaRPr lang="fr-FR" dirty="0"/>
          </a:p>
          <a:p>
            <a:r>
              <a:rPr lang="fr-FR" b="1" dirty="0" err="1" smtClean="0"/>
              <a:t>M15</a:t>
            </a:r>
            <a:r>
              <a:rPr lang="fr-FR" b="1" dirty="0" smtClean="0"/>
              <a:t> F :</a:t>
            </a:r>
          </a:p>
          <a:p>
            <a:pPr lvl="1">
              <a:buFont typeface="Wingdings" panose="05000000000000000000" pitchFamily="2" charset="2"/>
              <a:buChar char="ü"/>
            </a:pPr>
            <a:r>
              <a:rPr lang="fr-FR" dirty="0"/>
              <a:t>R</a:t>
            </a:r>
            <a:r>
              <a:rPr lang="fr-FR" dirty="0" smtClean="0"/>
              <a:t>assemblements interdépartementaux</a:t>
            </a:r>
          </a:p>
          <a:p>
            <a:pPr lvl="1">
              <a:buFont typeface="Wingdings" panose="05000000000000000000" pitchFamily="2" charset="2"/>
              <a:buChar char="ü"/>
            </a:pPr>
            <a:r>
              <a:rPr lang="fr-FR" dirty="0" smtClean="0"/>
              <a:t>Tournoi Languedoc 21/02</a:t>
            </a:r>
          </a:p>
          <a:p>
            <a:pPr lvl="1">
              <a:buFont typeface="Wingdings" panose="05000000000000000000" pitchFamily="2" charset="2"/>
              <a:buChar char="ü"/>
            </a:pPr>
            <a:r>
              <a:rPr lang="fr-FR" dirty="0" smtClean="0"/>
              <a:t>Tournoi </a:t>
            </a:r>
            <a:r>
              <a:rPr lang="fr-FR" dirty="0" err="1" smtClean="0"/>
              <a:t>Batigne</a:t>
            </a:r>
            <a:r>
              <a:rPr lang="fr-FR" dirty="0" smtClean="0"/>
              <a:t> 25/04</a:t>
            </a:r>
          </a:p>
          <a:p>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20</a:t>
            </a:fld>
            <a:endParaRPr lang="fr-FR"/>
          </a:p>
        </p:txBody>
      </p:sp>
    </p:spTree>
    <p:extLst>
      <p:ext uri="{BB962C8B-B14F-4D97-AF65-F5344CB8AC3E}">
        <p14:creationId xmlns:p14="http://schemas.microsoft.com/office/powerpoint/2010/main" val="2652428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3.2 FORMATION/DETECTION</a:t>
            </a:r>
            <a:endParaRPr lang="fr-FR" dirty="0"/>
          </a:p>
        </p:txBody>
      </p:sp>
      <p:sp>
        <p:nvSpPr>
          <p:cNvPr id="3" name="Espace réservé du contenu 2"/>
          <p:cNvSpPr>
            <a:spLocks noGrp="1"/>
          </p:cNvSpPr>
          <p:nvPr>
            <p:ph idx="1"/>
          </p:nvPr>
        </p:nvSpPr>
        <p:spPr/>
        <p:txBody>
          <a:bodyPr/>
          <a:lstStyle/>
          <a:p>
            <a:endParaRPr lang="fr-FR" dirty="0" smtClean="0"/>
          </a:p>
          <a:p>
            <a:pPr>
              <a:buFont typeface="Wingdings" panose="05000000000000000000" pitchFamily="2" charset="2"/>
              <a:buChar char="Ø"/>
            </a:pPr>
            <a:r>
              <a:rPr lang="fr-FR" b="1" dirty="0" smtClean="0"/>
              <a:t>Etude formation-détection dans le Tarn</a:t>
            </a:r>
          </a:p>
          <a:p>
            <a:pPr lvl="1"/>
            <a:r>
              <a:rPr lang="fr-FR" dirty="0" smtClean="0"/>
              <a:t>Questionnaire EDR : 91 réponses d’éducateurs</a:t>
            </a:r>
          </a:p>
          <a:p>
            <a:pPr lvl="1"/>
            <a:r>
              <a:rPr lang="fr-FR" dirty="0" smtClean="0"/>
              <a:t>Questionnaire formations fédérales : 160 réponses</a:t>
            </a:r>
          </a:p>
          <a:p>
            <a:pPr lvl="1"/>
            <a:r>
              <a:rPr lang="fr-FR" dirty="0" smtClean="0"/>
              <a:t>Objectif : définir les orientations de la formation et de la détection</a:t>
            </a:r>
          </a:p>
          <a:p>
            <a:pPr marL="457200" lvl="1" indent="0">
              <a:buNone/>
            </a:pPr>
            <a:endParaRPr lang="fr-FR" dirty="0" smtClean="0"/>
          </a:p>
          <a:p>
            <a:pPr>
              <a:buFont typeface="Wingdings" panose="05000000000000000000" pitchFamily="2" charset="2"/>
              <a:buChar char="Ø"/>
            </a:pPr>
            <a:r>
              <a:rPr lang="fr-FR" b="1" dirty="0" smtClean="0"/>
              <a:t>Les Suites :</a:t>
            </a:r>
          </a:p>
          <a:p>
            <a:pPr lvl="1"/>
            <a:r>
              <a:rPr lang="fr-FR" dirty="0"/>
              <a:t>Rédaction d’une charte d’engagement des clubs (mutations)</a:t>
            </a:r>
          </a:p>
          <a:p>
            <a:pPr lvl="1"/>
            <a:r>
              <a:rPr lang="fr-FR" dirty="0" smtClean="0"/>
              <a:t>Plan d’action 2018/2019</a:t>
            </a:r>
          </a:p>
          <a:p>
            <a:pPr lvl="1"/>
            <a:r>
              <a:rPr lang="fr-FR" dirty="0" smtClean="0"/>
              <a:t>Objectif pour les futurs CTC horizon 2019</a:t>
            </a:r>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21</a:t>
            </a:fld>
            <a:endParaRPr lang="fr-FR"/>
          </a:p>
        </p:txBody>
      </p:sp>
    </p:spTree>
    <p:extLst>
      <p:ext uri="{BB962C8B-B14F-4D97-AF65-F5344CB8AC3E}">
        <p14:creationId xmlns:p14="http://schemas.microsoft.com/office/powerpoint/2010/main" val="2770225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4499" y="576902"/>
            <a:ext cx="9720072" cy="1499616"/>
          </a:xfrm>
        </p:spPr>
        <p:txBody>
          <a:bodyPr>
            <a:normAutofit/>
          </a:bodyPr>
          <a:lstStyle/>
          <a:p>
            <a:r>
              <a:rPr lang="fr-FR" b="1" dirty="0" smtClean="0"/>
              <a:t>3.3 COHESION SOCIALE</a:t>
            </a:r>
            <a:endParaRPr lang="fr-FR" sz="4400" b="1" dirty="0"/>
          </a:p>
        </p:txBody>
      </p:sp>
      <p:sp>
        <p:nvSpPr>
          <p:cNvPr id="3" name="Espace réservé du contenu 2"/>
          <p:cNvSpPr>
            <a:spLocks noGrp="1"/>
          </p:cNvSpPr>
          <p:nvPr>
            <p:ph idx="1"/>
          </p:nvPr>
        </p:nvSpPr>
        <p:spPr>
          <a:xfrm>
            <a:off x="838200" y="1825624"/>
            <a:ext cx="10515600" cy="4723221"/>
          </a:xfrm>
        </p:spPr>
        <p:txBody>
          <a:bodyPr>
            <a:normAutofit lnSpcReduction="10000"/>
          </a:bodyPr>
          <a:lstStyle/>
          <a:p>
            <a:pPr marL="0" indent="0">
              <a:buNone/>
            </a:pPr>
            <a:endParaRPr lang="fr-FR" sz="3200" b="1" dirty="0" smtClean="0"/>
          </a:p>
          <a:p>
            <a:pPr>
              <a:buFont typeface="Wingdings" panose="05000000000000000000" pitchFamily="2" charset="2"/>
              <a:buChar char="Ø"/>
            </a:pPr>
            <a:r>
              <a:rPr lang="fr-FR" sz="3200" b="1" dirty="0" smtClean="0"/>
              <a:t>Sport adapté/Instituts Spécialisés :</a:t>
            </a:r>
          </a:p>
          <a:p>
            <a:pPr lvl="2">
              <a:buFont typeface="Wingdings" panose="05000000000000000000" pitchFamily="2" charset="2"/>
              <a:buChar char="§"/>
            </a:pPr>
            <a:r>
              <a:rPr lang="fr-FR" sz="2400" dirty="0" smtClean="0"/>
              <a:t>Journée régionale et championnat régional Sport adapté</a:t>
            </a:r>
          </a:p>
          <a:p>
            <a:pPr lvl="2">
              <a:buFont typeface="Wingdings" panose="05000000000000000000" pitchFamily="2" charset="2"/>
              <a:buChar char="§"/>
            </a:pPr>
            <a:r>
              <a:rPr lang="fr-FR" sz="2400" dirty="0" smtClean="0"/>
              <a:t>24 séances IME (Albi-Florentin)</a:t>
            </a:r>
          </a:p>
          <a:p>
            <a:pPr lvl="2">
              <a:buFont typeface="Wingdings" panose="05000000000000000000" pitchFamily="2" charset="2"/>
              <a:buChar char="§"/>
            </a:pPr>
            <a:r>
              <a:rPr lang="fr-FR" sz="2400" dirty="0" smtClean="0"/>
              <a:t>2 demi-journées initiation rugby dans établissements spécialisés</a:t>
            </a:r>
          </a:p>
          <a:p>
            <a:pPr lvl="2">
              <a:buFont typeface="Wingdings" panose="05000000000000000000" pitchFamily="2" charset="2"/>
              <a:buChar char="§"/>
            </a:pPr>
            <a:r>
              <a:rPr lang="fr-FR" sz="2400" dirty="0" smtClean="0"/>
              <a:t>Plateau sport adapté aux Pavois du Tarn</a:t>
            </a:r>
          </a:p>
          <a:p>
            <a:pPr>
              <a:buFont typeface="Wingdings" panose="05000000000000000000" pitchFamily="2" charset="2"/>
              <a:buChar char="Ø"/>
            </a:pPr>
            <a:r>
              <a:rPr lang="fr-FR" sz="3200" b="1" dirty="0" smtClean="0"/>
              <a:t>Administration pénitentiaire:</a:t>
            </a:r>
          </a:p>
          <a:p>
            <a:pPr lvl="2">
              <a:buFont typeface="Wingdings" panose="05000000000000000000" pitchFamily="2" charset="2"/>
              <a:buChar char="§"/>
            </a:pPr>
            <a:r>
              <a:rPr lang="fr-FR" sz="2400" dirty="0" smtClean="0"/>
              <a:t>Etablissement </a:t>
            </a:r>
            <a:r>
              <a:rPr lang="fr-FR" sz="2400" dirty="0"/>
              <a:t>pour Mineurs de Lavaur : 80 séances rugby (</a:t>
            </a:r>
            <a:r>
              <a:rPr lang="fr-FR" sz="2400" dirty="0" smtClean="0"/>
              <a:t>2 / </a:t>
            </a:r>
            <a:r>
              <a:rPr lang="fr-FR" sz="2400" dirty="0"/>
              <a:t>semaine)</a:t>
            </a:r>
          </a:p>
          <a:p>
            <a:pPr lvl="2">
              <a:buFont typeface="Wingdings" panose="05000000000000000000" pitchFamily="2" charset="2"/>
              <a:buChar char="§"/>
            </a:pPr>
            <a:r>
              <a:rPr lang="fr-FR" sz="2400" dirty="0"/>
              <a:t>Maison d’arrêt d’Albi : 8 séances </a:t>
            </a:r>
            <a:r>
              <a:rPr lang="fr-FR" sz="2400" dirty="0" smtClean="0"/>
              <a:t>+ stage citoyenneté</a:t>
            </a:r>
            <a:endParaRPr lang="fr-FR" sz="2400" dirty="0"/>
          </a:p>
          <a:p>
            <a:pPr lvl="2">
              <a:buFont typeface="Wingdings" panose="05000000000000000000" pitchFamily="2" charset="2"/>
              <a:buChar char="§"/>
            </a:pPr>
            <a:r>
              <a:rPr lang="fr-FR" sz="2400" dirty="0"/>
              <a:t>Centre détention St Sulpice : 15 </a:t>
            </a:r>
            <a:r>
              <a:rPr lang="fr-FR" sz="2400" dirty="0" smtClean="0"/>
              <a:t>séances</a:t>
            </a:r>
            <a:endParaRPr lang="fr-FR" sz="2800" b="1" dirty="0" smtClean="0"/>
          </a:p>
          <a:p>
            <a:pPr lvl="2">
              <a:buFont typeface="Wingdings" panose="05000000000000000000" pitchFamily="2" charset="2"/>
              <a:buChar char="§"/>
            </a:pPr>
            <a:r>
              <a:rPr lang="fr-FR" sz="2400" dirty="0" smtClean="0"/>
              <a:t>Stages prévention (« milieu ouvert ») : 2 journées rugby Albi/ Castres</a:t>
            </a:r>
          </a:p>
          <a:p>
            <a:pPr lvl="2">
              <a:buFont typeface="Wingdings" panose="05000000000000000000" pitchFamily="2" charset="2"/>
              <a:buChar char="§"/>
            </a:pPr>
            <a:endParaRPr lang="fr-FR" sz="2400" dirty="0" smtClean="0"/>
          </a:p>
          <a:p>
            <a:pPr lvl="2">
              <a:buFont typeface="Wingdings" panose="05000000000000000000" pitchFamily="2" charset="2"/>
              <a:buChar char="§"/>
            </a:pPr>
            <a:endParaRPr lang="fr-FR" sz="1800" dirty="0"/>
          </a:p>
          <a:p>
            <a:pPr marL="411479" indent="-457200">
              <a:buFont typeface="+mj-lt"/>
              <a:buAutoNum type="arabicPeriod"/>
            </a:pPr>
            <a:endParaRPr lang="fr-FR" sz="2800" b="1" dirty="0" smtClean="0"/>
          </a:p>
          <a:p>
            <a:pPr lvl="1">
              <a:buFont typeface="Wingdings" panose="05000000000000000000" pitchFamily="2" charset="2"/>
              <a:buChar char="§"/>
            </a:pPr>
            <a:endParaRPr lang="fr-FR" sz="2400" b="1" dirty="0"/>
          </a:p>
          <a:p>
            <a:pPr marL="411479" indent="-457200">
              <a:buFont typeface="+mj-lt"/>
              <a:buAutoNum type="arabicPeriod"/>
            </a:pPr>
            <a:endParaRPr lang="fr-FR" sz="2800" b="1" dirty="0" smtClean="0"/>
          </a:p>
          <a:p>
            <a:pPr marL="411479" indent="-457200">
              <a:buFont typeface="+mj-lt"/>
              <a:buAutoNum type="arabicPeriod"/>
            </a:pPr>
            <a:endParaRPr lang="fr-FR" sz="2800" b="1" dirty="0"/>
          </a:p>
          <a:p>
            <a:pPr marL="411479" indent="-457200">
              <a:buFont typeface="+mj-lt"/>
              <a:buAutoNum type="arabicPeriod"/>
            </a:pPr>
            <a:endParaRPr lang="fr-FR" sz="2800" b="1" dirty="0" smtClean="0"/>
          </a:p>
          <a:p>
            <a:pPr marL="411479" indent="-457200">
              <a:buFont typeface="+mj-lt"/>
              <a:buAutoNum type="arabicPeriod"/>
            </a:pPr>
            <a:endParaRPr lang="fr-FR" sz="2800" dirty="0" smtClean="0"/>
          </a:p>
          <a:p>
            <a:pPr lvl="1"/>
            <a:endParaRPr lang="fr-FR" dirty="0" smtClean="0"/>
          </a:p>
          <a:p>
            <a:pPr lvl="1"/>
            <a:endParaRPr lang="fr-FR" dirty="0"/>
          </a:p>
          <a:p>
            <a:pPr marL="457206" lvl="1" indent="0">
              <a:buNone/>
            </a:pPr>
            <a:endParaRPr lang="fr-FR" dirty="0" smtClean="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22</a:t>
            </a:fld>
            <a:endParaRPr lang="fr-FR"/>
          </a:p>
        </p:txBody>
      </p:sp>
    </p:spTree>
    <p:extLst>
      <p:ext uri="{BB962C8B-B14F-4D97-AF65-F5344CB8AC3E}">
        <p14:creationId xmlns:p14="http://schemas.microsoft.com/office/powerpoint/2010/main" val="17377227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b="1" dirty="0" smtClean="0"/>
              <a:t>3.3 COHÉSION SOCIALE</a:t>
            </a:r>
            <a:endParaRPr lang="fr-FR" sz="4400" b="1" dirty="0"/>
          </a:p>
        </p:txBody>
      </p:sp>
      <p:sp>
        <p:nvSpPr>
          <p:cNvPr id="3" name="Espace réservé du contenu 2"/>
          <p:cNvSpPr>
            <a:spLocks noGrp="1"/>
          </p:cNvSpPr>
          <p:nvPr>
            <p:ph idx="1"/>
          </p:nvPr>
        </p:nvSpPr>
        <p:spPr/>
        <p:txBody>
          <a:bodyPr>
            <a:normAutofit fontScale="92500" lnSpcReduction="20000"/>
          </a:bodyPr>
          <a:lstStyle/>
          <a:p>
            <a:pPr marL="0" indent="0">
              <a:buNone/>
            </a:pPr>
            <a:endParaRPr lang="fr-FR" sz="2400" b="1" dirty="0" smtClean="0"/>
          </a:p>
          <a:p>
            <a:pPr>
              <a:buFont typeface="Wingdings" panose="05000000000000000000" pitchFamily="2" charset="2"/>
              <a:buChar char="Ø"/>
            </a:pPr>
            <a:r>
              <a:rPr lang="fr-FR" sz="3200" b="1" dirty="0" smtClean="0"/>
              <a:t>Quartiers-Politique de la Ville :</a:t>
            </a:r>
            <a:endParaRPr lang="fr-FR" sz="3200" b="1" dirty="0"/>
          </a:p>
          <a:p>
            <a:pPr lvl="1">
              <a:lnSpc>
                <a:spcPct val="120000"/>
              </a:lnSpc>
              <a:buFont typeface="Wingdings" panose="05000000000000000000" pitchFamily="2" charset="2"/>
              <a:buChar char="§"/>
            </a:pPr>
            <a:r>
              <a:rPr lang="fr-FR" dirty="0" smtClean="0"/>
              <a:t>Cycles périscolaires, cycles initiation, sorties clubs : plus de 60 interventions en collaboration avec Municipalités, Maisons de quartiers, Centres sociaux, OMEPS, Amicale Laïque, clubs </a:t>
            </a:r>
            <a:r>
              <a:rPr lang="fr-FR" dirty="0"/>
              <a:t>(</a:t>
            </a:r>
            <a:r>
              <a:rPr lang="fr-FR" dirty="0" smtClean="0"/>
              <a:t>Albi, Carmaux, Castres, Mazamet, Gaillac, Graulhet)</a:t>
            </a:r>
          </a:p>
          <a:p>
            <a:pPr lvl="1">
              <a:buFont typeface="Wingdings" panose="05000000000000000000" pitchFamily="2" charset="2"/>
              <a:buChar char="§"/>
            </a:pPr>
            <a:r>
              <a:rPr lang="fr-FR" dirty="0" smtClean="0"/>
              <a:t>Challenge </a:t>
            </a:r>
            <a:r>
              <a:rPr lang="fr-FR" dirty="0"/>
              <a:t>Aquitain Urban </a:t>
            </a:r>
            <a:r>
              <a:rPr lang="fr-FR" dirty="0" smtClean="0"/>
              <a:t>Rugby : 13 </a:t>
            </a:r>
            <a:r>
              <a:rPr lang="fr-FR" dirty="0"/>
              <a:t>jeunes 10/16 </a:t>
            </a:r>
            <a:r>
              <a:rPr lang="fr-FR" dirty="0" smtClean="0"/>
              <a:t>ans Tournoi à Agen </a:t>
            </a:r>
          </a:p>
          <a:p>
            <a:pPr lvl="1">
              <a:buFont typeface="Wingdings" panose="05000000000000000000" pitchFamily="2" charset="2"/>
              <a:buChar char="§"/>
            </a:pPr>
            <a:r>
              <a:rPr lang="fr-FR" dirty="0" smtClean="0"/>
              <a:t>Tournée des plages (bassin Aquitain, 12 jeunes 10/14 ans)</a:t>
            </a:r>
          </a:p>
          <a:p>
            <a:pPr marL="457200" lvl="1" indent="0">
              <a:buNone/>
            </a:pPr>
            <a:endParaRPr lang="fr-FR" sz="2000" dirty="0" smtClean="0"/>
          </a:p>
          <a:p>
            <a:pPr>
              <a:buFont typeface="Wingdings" panose="05000000000000000000" pitchFamily="2" charset="2"/>
              <a:buChar char="Ø"/>
            </a:pPr>
            <a:r>
              <a:rPr lang="fr-FR" sz="3200" b="1" dirty="0" smtClean="0"/>
              <a:t>Milieu rural:</a:t>
            </a:r>
          </a:p>
          <a:p>
            <a:pPr lvl="1">
              <a:buFont typeface="Wingdings" panose="05000000000000000000" pitchFamily="2" charset="2"/>
              <a:buChar char="§"/>
            </a:pPr>
            <a:r>
              <a:rPr lang="fr-FR" dirty="0" smtClean="0"/>
              <a:t>2 séances (réseau d’Alban)</a:t>
            </a:r>
          </a:p>
          <a:p>
            <a:pPr lvl="1">
              <a:buFont typeface="Wingdings" panose="05000000000000000000" pitchFamily="2" charset="2"/>
              <a:buChar char="§"/>
            </a:pPr>
            <a:r>
              <a:rPr lang="fr-FR" dirty="0" smtClean="0"/>
              <a:t>6 séances « Balle Ovale » Le </a:t>
            </a:r>
            <a:r>
              <a:rPr lang="fr-FR" dirty="0" err="1" smtClean="0"/>
              <a:t>Bez</a:t>
            </a:r>
            <a:endParaRPr lang="fr-FR" dirty="0" smtClean="0"/>
          </a:p>
          <a:p>
            <a:pPr lvl="1">
              <a:buFont typeface="Wingdings" panose="05000000000000000000" pitchFamily="2" charset="2"/>
              <a:buChar char="§"/>
            </a:pPr>
            <a:r>
              <a:rPr lang="fr-FR" dirty="0" smtClean="0"/>
              <a:t>12 séances « Balle Ovale » Vabre</a:t>
            </a:r>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23</a:t>
            </a:fld>
            <a:endParaRPr lang="fr-FR"/>
          </a:p>
        </p:txBody>
      </p:sp>
    </p:spTree>
    <p:extLst>
      <p:ext uri="{BB962C8B-B14F-4D97-AF65-F5344CB8AC3E}">
        <p14:creationId xmlns:p14="http://schemas.microsoft.com/office/powerpoint/2010/main" val="41838749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3.4 MILIEU SCOLAIRE</a:t>
            </a:r>
            <a:endParaRPr lang="fr-FR" b="1" dirty="0"/>
          </a:p>
        </p:txBody>
      </p:sp>
      <p:sp>
        <p:nvSpPr>
          <p:cNvPr id="3" name="Espace réservé du contenu 2"/>
          <p:cNvSpPr>
            <a:spLocks noGrp="1"/>
          </p:cNvSpPr>
          <p:nvPr>
            <p:ph idx="1"/>
          </p:nvPr>
        </p:nvSpPr>
        <p:spPr/>
        <p:txBody>
          <a:bodyPr>
            <a:normAutofit/>
          </a:bodyPr>
          <a:lstStyle/>
          <a:p>
            <a:r>
              <a:rPr lang="fr-FR" dirty="0"/>
              <a:t> </a:t>
            </a:r>
            <a:r>
              <a:rPr lang="fr-FR" b="1" dirty="0" smtClean="0"/>
              <a:t>5 sections rugby </a:t>
            </a:r>
            <a:r>
              <a:rPr lang="fr-FR" dirty="0" smtClean="0"/>
              <a:t>(Albi, Castres, Mazamet) </a:t>
            </a:r>
          </a:p>
          <a:p>
            <a:pPr lvl="1"/>
            <a:r>
              <a:rPr lang="fr-FR" dirty="0" smtClean="0"/>
              <a:t>1 section à venir (Rabastens) </a:t>
            </a:r>
          </a:p>
          <a:p>
            <a:pPr lvl="1"/>
            <a:r>
              <a:rPr lang="fr-FR" dirty="0" smtClean="0"/>
              <a:t>1 à l’étude (Carmaux)</a:t>
            </a:r>
            <a:endParaRPr lang="fr-FR" dirty="0" smtClean="0">
              <a:solidFill>
                <a:srgbClr val="FF0000"/>
              </a:solidFill>
            </a:endParaRPr>
          </a:p>
          <a:p>
            <a:r>
              <a:rPr lang="fr-FR" b="1" dirty="0" smtClean="0"/>
              <a:t>Convention UNSS</a:t>
            </a:r>
          </a:p>
          <a:p>
            <a:r>
              <a:rPr lang="fr-FR" b="1" dirty="0" smtClean="0"/>
              <a:t>Convention USEP/UGSEL</a:t>
            </a:r>
          </a:p>
          <a:p>
            <a:r>
              <a:rPr lang="fr-FR" b="1" dirty="0" smtClean="0"/>
              <a:t>Journées Balle Ovale</a:t>
            </a:r>
          </a:p>
          <a:p>
            <a:r>
              <a:rPr lang="fr-FR" b="1" dirty="0" smtClean="0"/>
              <a:t>Nouvelles activités périscolaires : 280 interventions</a:t>
            </a:r>
          </a:p>
          <a:p>
            <a:pPr lvl="1">
              <a:buFont typeface="Wingdings" panose="05000000000000000000" pitchFamily="2" charset="2"/>
              <a:buChar char="ü"/>
            </a:pPr>
            <a:r>
              <a:rPr lang="fr-FR" dirty="0" smtClean="0"/>
              <a:t>7 communes</a:t>
            </a:r>
          </a:p>
          <a:p>
            <a:pPr lvl="1">
              <a:buFont typeface="Wingdings" panose="05000000000000000000" pitchFamily="2" charset="2"/>
              <a:buChar char="ü"/>
            </a:pPr>
            <a:r>
              <a:rPr lang="fr-FR" dirty="0" smtClean="0"/>
              <a:t>De 2 à 35 interventions par commune, surtout début et fin année scolaire</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24</a:t>
            </a:fld>
            <a:endParaRPr lang="fr-FR"/>
          </a:p>
        </p:txBody>
      </p:sp>
    </p:spTree>
    <p:extLst>
      <p:ext uri="{BB962C8B-B14F-4D97-AF65-F5344CB8AC3E}">
        <p14:creationId xmlns:p14="http://schemas.microsoft.com/office/powerpoint/2010/main" val="20431792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8000" b="1" dirty="0" smtClean="0"/>
              <a:t>4.Les Evènements Tarnais</a:t>
            </a:r>
            <a:endParaRPr lang="fr-FR" sz="8000" b="1" dirty="0"/>
          </a:p>
        </p:txBody>
      </p:sp>
      <p:sp>
        <p:nvSpPr>
          <p:cNvPr id="3" name="Espace réservé du texte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25</a:t>
            </a:fld>
            <a:endParaRPr lang="fr-FR"/>
          </a:p>
        </p:txBody>
      </p:sp>
    </p:spTree>
    <p:extLst>
      <p:ext uri="{BB962C8B-B14F-4D97-AF65-F5344CB8AC3E}">
        <p14:creationId xmlns:p14="http://schemas.microsoft.com/office/powerpoint/2010/main" val="9296092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EVENEMENTS TARNAIS</a:t>
            </a:r>
            <a:endParaRPr lang="fr-FR" b="1" dirty="0"/>
          </a:p>
        </p:txBody>
      </p:sp>
      <p:sp>
        <p:nvSpPr>
          <p:cNvPr id="3" name="Espace réservé du contenu 2"/>
          <p:cNvSpPr>
            <a:spLocks noGrp="1"/>
          </p:cNvSpPr>
          <p:nvPr>
            <p:ph idx="1"/>
          </p:nvPr>
        </p:nvSpPr>
        <p:spPr/>
        <p:txBody>
          <a:bodyPr>
            <a:normAutofit fontScale="92500" lnSpcReduction="10000"/>
          </a:bodyPr>
          <a:lstStyle/>
          <a:p>
            <a:pPr marL="0" indent="0">
              <a:buNone/>
            </a:pPr>
            <a:endParaRPr lang="fr-FR" dirty="0" smtClean="0"/>
          </a:p>
          <a:p>
            <a:r>
              <a:rPr lang="fr-FR" b="1" dirty="0" smtClean="0"/>
              <a:t>Le festival </a:t>
            </a:r>
            <a:r>
              <a:rPr lang="fr-FR" b="1" dirty="0" err="1" smtClean="0"/>
              <a:t>Rugb’images</a:t>
            </a:r>
            <a:endParaRPr lang="fr-FR" b="1" dirty="0" smtClean="0"/>
          </a:p>
          <a:p>
            <a:pPr lvl="1">
              <a:buFont typeface="Wingdings" panose="05000000000000000000" pitchFamily="2" charset="2"/>
              <a:buChar char="Ø"/>
            </a:pPr>
            <a:r>
              <a:rPr lang="fr-FR" dirty="0" smtClean="0"/>
              <a:t>Participation aux colloques et concours</a:t>
            </a:r>
          </a:p>
          <a:p>
            <a:r>
              <a:rPr lang="fr-FR" b="1" dirty="0" smtClean="0"/>
              <a:t>Le tournoi Marcel </a:t>
            </a:r>
            <a:r>
              <a:rPr lang="fr-FR" b="1" dirty="0" err="1" smtClean="0"/>
              <a:t>Batigne</a:t>
            </a:r>
            <a:endParaRPr lang="fr-FR" b="1" dirty="0" smtClean="0"/>
          </a:p>
          <a:p>
            <a:pPr lvl="1">
              <a:buFont typeface="Wingdings" panose="05000000000000000000" pitchFamily="2" charset="2"/>
              <a:buChar char="Ø"/>
            </a:pPr>
            <a:r>
              <a:rPr lang="fr-FR" dirty="0" smtClean="0"/>
              <a:t>« Championnat Occitanie » M 14</a:t>
            </a:r>
          </a:p>
          <a:p>
            <a:pPr lvl="1">
              <a:buFont typeface="Wingdings" panose="05000000000000000000" pitchFamily="2" charset="2"/>
              <a:buChar char="Ø"/>
            </a:pPr>
            <a:r>
              <a:rPr lang="fr-FR" dirty="0" smtClean="0"/>
              <a:t>12 sélections départementales G / 10 sélections filles – 400 participants</a:t>
            </a:r>
          </a:p>
          <a:p>
            <a:r>
              <a:rPr lang="fr-FR" b="1" dirty="0" smtClean="0"/>
              <a:t>Les Pavois du Tarn </a:t>
            </a:r>
          </a:p>
          <a:p>
            <a:pPr lvl="1">
              <a:buFont typeface="Wingdings" panose="05000000000000000000" pitchFamily="2" charset="2"/>
              <a:buChar char="Ø"/>
            </a:pPr>
            <a:r>
              <a:rPr lang="fr-FR" dirty="0" smtClean="0"/>
              <a:t>70 équipes engagées. 800 participants. 25 clubs tarnais présents </a:t>
            </a:r>
          </a:p>
          <a:p>
            <a:pPr lvl="1">
              <a:buFont typeface="Wingdings" panose="05000000000000000000" pitchFamily="2" charset="2"/>
              <a:buChar char="Ø"/>
            </a:pPr>
            <a:r>
              <a:rPr lang="fr-FR" dirty="0" smtClean="0"/>
              <a:t>9 clubs « extérieurs » (dont 2 F)</a:t>
            </a:r>
          </a:p>
          <a:p>
            <a:pPr lvl="1">
              <a:buFont typeface="Wingdings" panose="05000000000000000000" pitchFamily="2" charset="2"/>
              <a:buChar char="Ø"/>
            </a:pPr>
            <a:r>
              <a:rPr lang="fr-FR" dirty="0" smtClean="0"/>
              <a:t>Progression chez les féminines (13 équipes /160 participantes)</a:t>
            </a:r>
          </a:p>
          <a:p>
            <a:r>
              <a:rPr lang="fr-FR" b="1" dirty="0" smtClean="0"/>
              <a:t>Les Trophées du rugby tarnais : </a:t>
            </a:r>
            <a:r>
              <a:rPr lang="fr-FR" dirty="0" smtClean="0"/>
              <a:t>250 participants</a:t>
            </a:r>
          </a:p>
          <a:p>
            <a:pPr marL="0" indent="0">
              <a:buNone/>
            </a:pPr>
            <a:endParaRPr lang="fr-FR" dirty="0" smtClean="0"/>
          </a:p>
          <a:p>
            <a:pPr lvl="1"/>
            <a:endParaRPr lang="fr-FR" dirty="0" smtClean="0"/>
          </a:p>
          <a:p>
            <a:pPr marL="457200" lvl="1" indent="0">
              <a:buNone/>
            </a:pPr>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26</a:t>
            </a:fld>
            <a:endParaRPr lang="fr-FR"/>
          </a:p>
        </p:txBody>
      </p:sp>
    </p:spTree>
    <p:extLst>
      <p:ext uri="{BB962C8B-B14F-4D97-AF65-F5344CB8AC3E}">
        <p14:creationId xmlns:p14="http://schemas.microsoft.com/office/powerpoint/2010/main" val="28452383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8800" b="1" dirty="0" smtClean="0"/>
              <a:t>VOTE </a:t>
            </a:r>
            <a:endParaRPr lang="fr-FR" sz="8800" b="1" dirty="0"/>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27</a:t>
            </a:fld>
            <a:endParaRPr lang="fr-FR"/>
          </a:p>
        </p:txBody>
      </p:sp>
    </p:spTree>
    <p:extLst>
      <p:ext uri="{BB962C8B-B14F-4D97-AF65-F5344CB8AC3E}">
        <p14:creationId xmlns:p14="http://schemas.microsoft.com/office/powerpoint/2010/main" val="1358474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Shape 1"/>
          <p:cNvSpPr txBox="1"/>
          <p:nvPr/>
        </p:nvSpPr>
        <p:spPr>
          <a:xfrm>
            <a:off x="1980740" y="1604842"/>
            <a:ext cx="8229627" cy="3977484"/>
          </a:xfrm>
          <a:prstGeom prst="rect">
            <a:avLst/>
          </a:prstGeom>
          <a:noFill/>
          <a:ln>
            <a:noFill/>
          </a:ln>
        </p:spPr>
        <p:txBody>
          <a:bodyPr lIns="0" tIns="0" rIns="0" bIns="0" anchor="ctr"/>
          <a:lstStyle/>
          <a:p>
            <a:pPr algn="ctr"/>
            <a:endParaRPr lang="fr-FR" sz="2903" spc="-1" dirty="0">
              <a:solidFill>
                <a:srgbClr val="000000"/>
              </a:solidFill>
              <a:uFill>
                <a:solidFill>
                  <a:srgbClr val="FFFFFF"/>
                </a:solidFill>
              </a:uFill>
              <a:latin typeface="Arial"/>
            </a:endParaRPr>
          </a:p>
          <a:p>
            <a:pPr algn="ctr"/>
            <a:endParaRPr lang="fr-FR" sz="2903" spc="-1" dirty="0">
              <a:solidFill>
                <a:srgbClr val="000000"/>
              </a:solidFill>
              <a:uFill>
                <a:solidFill>
                  <a:srgbClr val="FFFFFF"/>
                </a:solidFill>
              </a:uFill>
              <a:latin typeface="Arial"/>
            </a:endParaRPr>
          </a:p>
          <a:p>
            <a:pPr algn="ctr"/>
            <a:endParaRPr lang="fr-FR" sz="2903" spc="-1" dirty="0">
              <a:solidFill>
                <a:srgbClr val="000000"/>
              </a:solidFill>
              <a:uFill>
                <a:solidFill>
                  <a:srgbClr val="FFFFFF"/>
                </a:solidFill>
              </a:uFill>
              <a:latin typeface="Arial"/>
            </a:endParaRPr>
          </a:p>
          <a:p>
            <a:pPr algn="ctr"/>
            <a:r>
              <a:rPr lang="fr-FR" sz="3992" b="1" spc="-1" dirty="0">
                <a:solidFill>
                  <a:srgbClr val="000000"/>
                </a:solidFill>
                <a:uFill>
                  <a:solidFill>
                    <a:srgbClr val="FFFFFF"/>
                  </a:solidFill>
                </a:uFill>
                <a:latin typeface="Arial"/>
              </a:rPr>
              <a:t>SITUATION FINANCIERE </a:t>
            </a:r>
            <a:endParaRPr lang="fr-FR" sz="3992" b="1" spc="-1" dirty="0" smtClean="0">
              <a:solidFill>
                <a:srgbClr val="000000"/>
              </a:solidFill>
              <a:uFill>
                <a:solidFill>
                  <a:srgbClr val="FFFFFF"/>
                </a:solidFill>
              </a:uFill>
              <a:latin typeface="Arial"/>
            </a:endParaRPr>
          </a:p>
          <a:p>
            <a:pPr algn="ctr"/>
            <a:r>
              <a:rPr lang="fr-FR" sz="2400" i="1" spc="-1" dirty="0" smtClean="0">
                <a:solidFill>
                  <a:srgbClr val="000000"/>
                </a:solidFill>
                <a:uFill>
                  <a:solidFill>
                    <a:srgbClr val="FFFFFF"/>
                  </a:solidFill>
                </a:uFill>
                <a:latin typeface="Arial"/>
              </a:rPr>
              <a:t>Yves Coulomb, trésorier</a:t>
            </a:r>
            <a:endParaRPr lang="fr-FR" sz="2400" i="1" spc="-1" dirty="0">
              <a:solidFill>
                <a:srgbClr val="000000"/>
              </a:solidFill>
              <a:uFill>
                <a:solidFill>
                  <a:srgbClr val="FFFFFF"/>
                </a:solidFill>
              </a:uFill>
              <a:latin typeface="Arial"/>
            </a:endParaRPr>
          </a:p>
        </p:txBody>
      </p:sp>
      <p:pic>
        <p:nvPicPr>
          <p:cNvPr id="42" name="Image 3"/>
          <p:cNvPicPr/>
          <p:nvPr/>
        </p:nvPicPr>
        <p:blipFill>
          <a:blip r:embed="rId2"/>
          <a:stretch/>
        </p:blipFill>
        <p:spPr>
          <a:xfrm>
            <a:off x="4915764" y="738737"/>
            <a:ext cx="3282837" cy="2578719"/>
          </a:xfrm>
          <a:prstGeom prst="rect">
            <a:avLst/>
          </a:prstGeom>
          <a:ln>
            <a:noFill/>
          </a:ln>
        </p:spPr>
      </p:pic>
    </p:spTree>
    <p:extLst>
      <p:ext uri="{BB962C8B-B14F-4D97-AF65-F5344CB8AC3E}">
        <p14:creationId xmlns:p14="http://schemas.microsoft.com/office/powerpoint/2010/main" val="13217359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SITUATION </a:t>
            </a:r>
            <a:r>
              <a:rPr lang="fr-FR" b="1" dirty="0" smtClean="0"/>
              <a:t>FINANCIERE AU 31/05/2018</a:t>
            </a:r>
            <a:endParaRPr lang="fr-FR" dirty="0"/>
          </a:p>
        </p:txBody>
      </p:sp>
      <p:sp>
        <p:nvSpPr>
          <p:cNvPr id="3" name="Espace réservé du contenu 2"/>
          <p:cNvSpPr>
            <a:spLocks noGrp="1"/>
          </p:cNvSpPr>
          <p:nvPr>
            <p:ph idx="1"/>
          </p:nvPr>
        </p:nvSpPr>
        <p:spPr/>
        <p:txBody>
          <a:bodyPr/>
          <a:lstStyle/>
          <a:p>
            <a:pPr>
              <a:buFont typeface="Wingdings" panose="05000000000000000000" pitchFamily="2" charset="2"/>
              <a:buChar char="Ø"/>
            </a:pPr>
            <a:r>
              <a:rPr lang="fr-FR" dirty="0"/>
              <a:t>Exercice non clôturé</a:t>
            </a:r>
          </a:p>
          <a:p>
            <a:pPr>
              <a:buFont typeface="Wingdings" panose="05000000000000000000" pitchFamily="2" charset="2"/>
              <a:buChar char="Ø"/>
            </a:pPr>
            <a:r>
              <a:rPr lang="fr-FR" dirty="0"/>
              <a:t>Etat comptable au 31/05 : + 10.000 €</a:t>
            </a:r>
          </a:p>
          <a:p>
            <a:pPr>
              <a:buFont typeface="Wingdings" panose="05000000000000000000" pitchFamily="2" charset="2"/>
              <a:buChar char="Ø"/>
            </a:pPr>
            <a:r>
              <a:rPr lang="fr-FR" dirty="0"/>
              <a:t>Mais … salaires de juin + charges sociales + dépenses soirée trophées</a:t>
            </a:r>
          </a:p>
          <a:p>
            <a:pPr>
              <a:buFont typeface="Wingdings" panose="05000000000000000000" pitchFamily="2" charset="2"/>
              <a:buChar char="Ø"/>
            </a:pPr>
            <a:r>
              <a:rPr lang="fr-FR" dirty="0"/>
              <a:t>Prévision au 30/06 à l’équilibre… si versements FFR et CMP à temps</a:t>
            </a:r>
          </a:p>
          <a:p>
            <a:pPr>
              <a:buFont typeface="Wingdings" panose="05000000000000000000" pitchFamily="2" charset="2"/>
              <a:buChar char="Ø"/>
            </a:pPr>
            <a:r>
              <a:rPr lang="fr-FR" dirty="0"/>
              <a:t>Budget saison 2017/2018 autour de 260.000 </a:t>
            </a:r>
            <a:r>
              <a:rPr lang="fr-FR" dirty="0" smtClean="0"/>
              <a:t>€</a:t>
            </a:r>
          </a:p>
          <a:p>
            <a:pPr>
              <a:buFont typeface="Wingdings" panose="05000000000000000000" pitchFamily="2" charset="2"/>
              <a:buChar char="Ø"/>
            </a:pPr>
            <a:r>
              <a:rPr lang="fr-FR" dirty="0" smtClean="0"/>
              <a:t>Certification des comptes par ACOM Audit</a:t>
            </a:r>
          </a:p>
          <a:p>
            <a:pPr>
              <a:buFont typeface="Wingdings" panose="05000000000000000000" pitchFamily="2" charset="2"/>
              <a:buChar char="Ø"/>
            </a:pPr>
            <a:r>
              <a:rPr lang="fr-FR" dirty="0" smtClean="0"/>
              <a:t>AG financière début saison prochaine</a:t>
            </a:r>
            <a:endParaRPr lang="fr-FR" dirty="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29</a:t>
            </a:fld>
            <a:endParaRPr lang="fr-FR"/>
          </a:p>
        </p:txBody>
      </p:sp>
    </p:spTree>
    <p:extLst>
      <p:ext uri="{BB962C8B-B14F-4D97-AF65-F5344CB8AC3E}">
        <p14:creationId xmlns:p14="http://schemas.microsoft.com/office/powerpoint/2010/main" val="1174349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42994" y="3915293"/>
            <a:ext cx="9144000" cy="1655762"/>
          </a:xfrm>
        </p:spPr>
        <p:txBody>
          <a:bodyPr>
            <a:normAutofit fontScale="70000" lnSpcReduction="20000"/>
          </a:bodyPr>
          <a:lstStyle/>
          <a:p>
            <a:endParaRPr lang="fr-FR" dirty="0" smtClean="0"/>
          </a:p>
          <a:p>
            <a:r>
              <a:rPr lang="fr-FR" sz="6500" b="1" dirty="0" smtClean="0"/>
              <a:t>RAPPORT D’ACTIVITE 2017/2018</a:t>
            </a:r>
          </a:p>
          <a:p>
            <a:r>
              <a:rPr lang="fr-FR" sz="3200" dirty="0" smtClean="0"/>
              <a:t>Assemblée Générale - Graulhet 08/06/2018</a:t>
            </a:r>
          </a:p>
          <a:p>
            <a:r>
              <a:rPr lang="fr-FR" sz="3200" b="1" i="1" dirty="0" smtClean="0"/>
              <a:t>Michel </a:t>
            </a:r>
            <a:r>
              <a:rPr lang="fr-FR" sz="3200" b="1" i="1" dirty="0" err="1" smtClean="0"/>
              <a:t>Pflieger</a:t>
            </a:r>
            <a:r>
              <a:rPr lang="fr-FR" sz="3200" b="1" i="1" dirty="0" smtClean="0"/>
              <a:t>, Secrétaire Général</a:t>
            </a:r>
            <a:endParaRPr lang="fr-FR" sz="3200" b="1" i="1"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9283" y="814381"/>
            <a:ext cx="3619406" cy="2843217"/>
          </a:xfrm>
          <a:prstGeom prst="rect">
            <a:avLst/>
          </a:prstGeom>
        </p:spPr>
      </p:pic>
      <p:sp>
        <p:nvSpPr>
          <p:cNvPr id="2" name="Espace réservé du numéro de diapositive 1"/>
          <p:cNvSpPr>
            <a:spLocks noGrp="1"/>
          </p:cNvSpPr>
          <p:nvPr>
            <p:ph type="sldNum" sz="quarter" idx="12"/>
          </p:nvPr>
        </p:nvSpPr>
        <p:spPr/>
        <p:txBody>
          <a:bodyPr/>
          <a:lstStyle/>
          <a:p>
            <a:fld id="{7A28581F-61D9-4A2A-B22B-43D0C5CD5494}" type="slidenum">
              <a:rPr lang="fr-FR" smtClean="0"/>
              <a:t>3</a:t>
            </a:fld>
            <a:endParaRPr lang="fr-FR"/>
          </a:p>
        </p:txBody>
      </p:sp>
    </p:spTree>
    <p:extLst>
      <p:ext uri="{BB962C8B-B14F-4D97-AF65-F5344CB8AC3E}">
        <p14:creationId xmlns:p14="http://schemas.microsoft.com/office/powerpoint/2010/main" val="40521548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p:txBody>
          <a:bodyPr/>
          <a:lstStyle/>
          <a:p>
            <a:r>
              <a:rPr lang="fr-FR" b="1" dirty="0" smtClean="0"/>
              <a:t>CHARTE D’ENGAGEMENT </a:t>
            </a:r>
            <a:br>
              <a:rPr lang="fr-FR" b="1" dirty="0" smtClean="0"/>
            </a:br>
            <a:r>
              <a:rPr lang="fr-FR" b="1" dirty="0" smtClean="0"/>
              <a:t>DES CLUBS TARNAIS</a:t>
            </a:r>
            <a:endParaRPr lang="fr-FR" b="1" dirty="0"/>
          </a:p>
        </p:txBody>
      </p:sp>
      <p:sp>
        <p:nvSpPr>
          <p:cNvPr id="6" name="Sous-titre 5"/>
          <p:cNvSpPr>
            <a:spLocks noGrp="1"/>
          </p:cNvSpPr>
          <p:nvPr>
            <p:ph type="subTitle" idx="1"/>
          </p:nvPr>
        </p:nvSpPr>
        <p:spPr/>
        <p:txBody>
          <a:bodyPr>
            <a:normAutofit fontScale="77500" lnSpcReduction="20000"/>
          </a:bodyPr>
          <a:lstStyle/>
          <a:p>
            <a:r>
              <a:rPr lang="fr-FR" b="1" dirty="0"/>
              <a:t>« Pour des relations de confiance entre les clubs</a:t>
            </a:r>
            <a:endParaRPr lang="fr-FR" dirty="0"/>
          </a:p>
          <a:p>
            <a:r>
              <a:rPr lang="fr-FR" b="1" dirty="0"/>
              <a:t>du Comité du Tarn, pour toutes les catégories de jeunes </a:t>
            </a:r>
            <a:endParaRPr lang="fr-FR" dirty="0"/>
          </a:p>
          <a:p>
            <a:r>
              <a:rPr lang="fr-FR" b="1" dirty="0"/>
              <a:t>(moins de 6 ans /moins de 18 ans). </a:t>
            </a:r>
            <a:r>
              <a:rPr lang="fr-FR" b="1" dirty="0" smtClean="0"/>
              <a:t>»</a:t>
            </a:r>
          </a:p>
          <a:p>
            <a:endParaRPr lang="fr-FR" dirty="0"/>
          </a:p>
          <a:p>
            <a:r>
              <a:rPr lang="fr-FR" i="1" dirty="0" smtClean="0"/>
              <a:t>Bernard </a:t>
            </a:r>
            <a:r>
              <a:rPr lang="fr-FR" i="1" dirty="0" err="1" smtClean="0"/>
              <a:t>Roussille</a:t>
            </a:r>
            <a:r>
              <a:rPr lang="fr-FR" i="1" dirty="0" smtClean="0"/>
              <a:t>, vice-président chargé de la formation-détection</a:t>
            </a:r>
            <a:endParaRPr lang="fr-FR" i="1"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30</a:t>
            </a:fld>
            <a:endParaRPr lang="fr-FR"/>
          </a:p>
        </p:txBody>
      </p:sp>
    </p:spTree>
    <p:extLst>
      <p:ext uri="{BB962C8B-B14F-4D97-AF65-F5344CB8AC3E}">
        <p14:creationId xmlns:p14="http://schemas.microsoft.com/office/powerpoint/2010/main" val="3393685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9C14AEC2-27BC-4379-A889-6B427D312D65}" type="slidenum">
              <a:rPr lang="fr-FR" smtClean="0"/>
              <a:t>31</a:t>
            </a:fld>
            <a:endParaRPr lang="fr-FR"/>
          </a:p>
        </p:txBody>
      </p:sp>
      <p:sp>
        <p:nvSpPr>
          <p:cNvPr id="5" name="Rectangle 4"/>
          <p:cNvSpPr/>
          <p:nvPr/>
        </p:nvSpPr>
        <p:spPr>
          <a:xfrm>
            <a:off x="809897" y="374469"/>
            <a:ext cx="10241280" cy="5932393"/>
          </a:xfrm>
          <a:prstGeom prst="rect">
            <a:avLst/>
          </a:prstGeom>
        </p:spPr>
        <p:txBody>
          <a:bodyPr wrap="square">
            <a:spAutoFit/>
          </a:bodyPr>
          <a:lstStyle/>
          <a:p>
            <a:pPr>
              <a:lnSpc>
                <a:spcPct val="107000"/>
              </a:lnSpc>
              <a:spcAft>
                <a:spcPts val="800"/>
              </a:spcAft>
            </a:pPr>
            <a:r>
              <a:rPr lang="fr-FR" sz="2800" dirty="0">
                <a:latin typeface="Calibri" panose="020F0502020204030204" pitchFamily="34" charset="0"/>
                <a:ea typeface="Calibri" panose="020F0502020204030204" pitchFamily="34" charset="0"/>
                <a:cs typeface="Times New Roman" panose="02020603050405020304" pitchFamily="18" charset="0"/>
              </a:rPr>
              <a:t>Les clubs du Comité du Tarn de Rugby, quel que soit leur niveau, renouvellent leur engagement pour une pratique du rugby ouverte à tous et pour une formation de qualité permettant aux jeunes joueuses et joueurs d’acquérir les bases techniques correspondant à leur potentiel.</a:t>
            </a:r>
          </a:p>
          <a:p>
            <a:pPr>
              <a:lnSpc>
                <a:spcPct val="107000"/>
              </a:lnSpc>
              <a:spcAft>
                <a:spcPts val="800"/>
              </a:spcAft>
            </a:pPr>
            <a:r>
              <a:rPr lang="fr-FR" sz="2800" dirty="0">
                <a:latin typeface="Calibri" panose="020F0502020204030204" pitchFamily="34" charset="0"/>
                <a:ea typeface="Calibri" panose="020F0502020204030204" pitchFamily="34" charset="0"/>
                <a:cs typeface="Times New Roman" panose="02020603050405020304" pitchFamily="18" charset="0"/>
              </a:rPr>
              <a:t>Ils rappellent les principes de base sur lesquels est fondée leur action formatrice </a:t>
            </a:r>
            <a:r>
              <a:rPr lang="fr-FR" sz="2800"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FR" sz="2800" i="1" dirty="0" smtClean="0"/>
              <a:t>- Les </a:t>
            </a:r>
            <a:r>
              <a:rPr lang="fr-FR" sz="2800" i="1" dirty="0"/>
              <a:t>clubs accueillent les jeunes garçons et filles dans le but de leur permettre la pratique du rugby dans les meilleures conditions, compte tenu de leur état physique, de leurs aptitudes techniques, et de leur motivation personnelle. </a:t>
            </a:r>
          </a:p>
          <a:p>
            <a:pPr>
              <a:lnSpc>
                <a:spcPct val="107000"/>
              </a:lnSpc>
              <a:spcAft>
                <a:spcPts val="800"/>
              </a:spcAft>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5620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C14AEC2-27BC-4379-A889-6B427D312D65}" type="slidenum">
              <a:rPr lang="fr-FR" smtClean="0"/>
              <a:t>32</a:t>
            </a:fld>
            <a:endParaRPr lang="fr-FR"/>
          </a:p>
        </p:txBody>
      </p:sp>
      <p:sp>
        <p:nvSpPr>
          <p:cNvPr id="3" name="Rectangle 2"/>
          <p:cNvSpPr/>
          <p:nvPr/>
        </p:nvSpPr>
        <p:spPr>
          <a:xfrm>
            <a:off x="383177" y="339634"/>
            <a:ext cx="10798629" cy="6751848"/>
          </a:xfrm>
          <a:prstGeom prst="rect">
            <a:avLst/>
          </a:prstGeom>
        </p:spPr>
        <p:txBody>
          <a:bodyPr wrap="square">
            <a:spAutoFit/>
          </a:bodyPr>
          <a:lstStyle/>
          <a:p>
            <a:pPr marL="342900" lvl="0" indent="-342900">
              <a:lnSpc>
                <a:spcPct val="107000"/>
              </a:lnSpc>
              <a:spcAft>
                <a:spcPts val="0"/>
              </a:spcAft>
              <a:buFont typeface="Calibri" panose="020F0502020204030204" pitchFamily="34" charset="0"/>
              <a:buChar char="-"/>
            </a:pPr>
            <a:r>
              <a:rPr lang="fr-FR" sz="2800" i="1" dirty="0">
                <a:latin typeface="Calibri" panose="020F0502020204030204" pitchFamily="34" charset="0"/>
                <a:ea typeface="Calibri" panose="020F0502020204030204" pitchFamily="34" charset="0"/>
                <a:cs typeface="Times New Roman" panose="02020603050405020304" pitchFamily="18" charset="0"/>
              </a:rPr>
              <a:t>Les éducateurs d’école de rugby exercent leur mission pédagogique sous l’autorité du président du club, et assurent avec la famille des joueurs (joueuses) un lien de proximité</a:t>
            </a:r>
            <a:r>
              <a:rPr lang="fr-FR" sz="2800" i="1" dirty="0" smtClean="0">
                <a:latin typeface="Calibri" panose="020F0502020204030204" pitchFamily="34" charset="0"/>
                <a:ea typeface="Calibri" panose="020F0502020204030204" pitchFamily="34" charset="0"/>
                <a:cs typeface="Times New Roman" panose="02020603050405020304" pitchFamily="18" charset="0"/>
              </a:rPr>
              <a:t>.</a:t>
            </a:r>
            <a:endParaRPr lang="fr-FR" sz="2800" i="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fr-FR" sz="2800" i="1" dirty="0">
                <a:latin typeface="Calibri" panose="020F0502020204030204" pitchFamily="34" charset="0"/>
                <a:ea typeface="Calibri" panose="020F0502020204030204" pitchFamily="34" charset="0"/>
                <a:cs typeface="Times New Roman" panose="02020603050405020304" pitchFamily="18" charset="0"/>
              </a:rPr>
              <a:t>La liberté de choisir le club dans lequel le jeune garçon (la jeune fille) pratique le rugby est un principe fondamental que la famille exerce sans contrainte extérieure</a:t>
            </a:r>
            <a:r>
              <a:rPr lang="fr-FR" sz="2800" i="1" dirty="0" smtClean="0">
                <a:latin typeface="Calibri" panose="020F0502020204030204" pitchFamily="34" charset="0"/>
                <a:ea typeface="Calibri" panose="020F0502020204030204" pitchFamily="34" charset="0"/>
                <a:cs typeface="Times New Roman" panose="02020603050405020304" pitchFamily="18" charset="0"/>
              </a:rPr>
              <a:t>.</a:t>
            </a:r>
            <a:endParaRPr lang="fr-FR" sz="2800" i="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fr-FR" sz="2800" i="1" dirty="0">
                <a:latin typeface="Calibri" panose="020F0502020204030204" pitchFamily="34" charset="0"/>
                <a:ea typeface="Calibri" panose="020F0502020204030204" pitchFamily="34" charset="0"/>
                <a:cs typeface="Times New Roman" panose="02020603050405020304" pitchFamily="18" charset="0"/>
              </a:rPr>
              <a:t>Le jeune joueur (joueuse) motivé et recelant un fort potentiel doit être encouragé -s’il le souhaite- à évoluer au meilleur niveau en fonction de ses capacités sportives, et de ses contraintes familiales et </a:t>
            </a:r>
            <a:r>
              <a:rPr lang="fr-FR" sz="2800" i="1" dirty="0" smtClean="0">
                <a:latin typeface="Calibri" panose="020F0502020204030204" pitchFamily="34" charset="0"/>
                <a:ea typeface="Calibri" panose="020F0502020204030204" pitchFamily="34" charset="0"/>
                <a:cs typeface="Times New Roman" panose="02020603050405020304" pitchFamily="18" charset="0"/>
              </a:rPr>
              <a:t>scolaires.</a:t>
            </a:r>
          </a:p>
          <a:p>
            <a:pPr lvl="0">
              <a:lnSpc>
                <a:spcPct val="107000"/>
              </a:lnSpc>
              <a:spcAft>
                <a:spcPts val="800"/>
              </a:spcAft>
            </a:pPr>
            <a:r>
              <a:rPr lang="fr-FR" sz="2800" dirty="0" smtClean="0"/>
              <a:t>Dans </a:t>
            </a:r>
            <a:r>
              <a:rPr lang="fr-FR" sz="2800" dirty="0"/>
              <a:t>le respect de ces principes, et dans le cadre des règlements fédéraux sur les mutations, les clubs tarnais soussignés s’engagent à des échanges réciproques pour permettre l’évolution sportive des joueurs (joueuses) dans les meilleures conditions, en accord avec leur famille.</a:t>
            </a:r>
          </a:p>
          <a:p>
            <a:pPr marL="342900" lvl="0" indent="-342900">
              <a:lnSpc>
                <a:spcPct val="107000"/>
              </a:lnSpc>
              <a:spcAft>
                <a:spcPts val="800"/>
              </a:spcAft>
              <a:buFont typeface="Calibri" panose="020F0502020204030204" pitchFamily="34" charset="0"/>
              <a:buChar char="-"/>
            </a:pPr>
            <a:endParaRPr lang="fr-FR" sz="28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9533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C14AEC2-27BC-4379-A889-6B427D312D65}" type="slidenum">
              <a:rPr lang="fr-FR" smtClean="0"/>
              <a:t>33</a:t>
            </a:fld>
            <a:endParaRPr lang="fr-FR"/>
          </a:p>
        </p:txBody>
      </p:sp>
      <p:sp>
        <p:nvSpPr>
          <p:cNvPr id="3" name="Rectangle 2"/>
          <p:cNvSpPr/>
          <p:nvPr/>
        </p:nvSpPr>
        <p:spPr>
          <a:xfrm>
            <a:off x="1001485" y="1010194"/>
            <a:ext cx="9535885" cy="5932393"/>
          </a:xfrm>
          <a:prstGeom prst="rect">
            <a:avLst/>
          </a:prstGeom>
        </p:spPr>
        <p:txBody>
          <a:bodyPr wrap="square">
            <a:spAutoFit/>
          </a:bodyPr>
          <a:lstStyle/>
          <a:p>
            <a:pPr marL="457200" lvl="0" indent="-457200">
              <a:lnSpc>
                <a:spcPct val="107000"/>
              </a:lnSpc>
              <a:spcAft>
                <a:spcPts val="0"/>
              </a:spcAft>
              <a:buFont typeface="Wingdings" panose="05000000000000000000" pitchFamily="2" charset="2"/>
              <a:buChar char="Ø"/>
            </a:pPr>
            <a:r>
              <a:rPr lang="fr-FR" sz="2800" b="1" dirty="0">
                <a:latin typeface="Calibri" panose="020F0502020204030204" pitchFamily="34" charset="0"/>
                <a:ea typeface="Calibri" panose="020F0502020204030204" pitchFamily="34" charset="0"/>
                <a:cs typeface="Calibri" panose="020F0502020204030204" pitchFamily="34" charset="0"/>
              </a:rPr>
              <a:t>Le recrutement, à l’initiative d’un club, d’un(e) joueur (joueuse) d’un autre club,</a:t>
            </a:r>
            <a:r>
              <a:rPr lang="fr-FR" sz="2800" dirty="0">
                <a:latin typeface="Calibri" panose="020F0502020204030204" pitchFamily="34" charset="0"/>
                <a:ea typeface="Calibri" panose="020F0502020204030204" pitchFamily="34" charset="0"/>
                <a:cs typeface="Calibri" panose="020F0502020204030204" pitchFamily="34" charset="0"/>
              </a:rPr>
              <a:t> s’exerce dans les situations suivantes :</a:t>
            </a:r>
          </a:p>
          <a:p>
            <a:pPr marL="1371600" lvl="1" indent="-457200">
              <a:lnSpc>
                <a:spcPct val="107000"/>
              </a:lnSpc>
              <a:buFont typeface="Wingdings" panose="05000000000000000000" pitchFamily="2" charset="2"/>
              <a:buChar char="§"/>
            </a:pPr>
            <a:r>
              <a:rPr lang="fr-FR" sz="2800" dirty="0" smtClean="0">
                <a:latin typeface="Calibri" panose="020F0502020204030204" pitchFamily="34" charset="0"/>
                <a:ea typeface="Calibri" panose="020F0502020204030204" pitchFamily="34" charset="0"/>
                <a:cs typeface="Times New Roman" panose="02020603050405020304" pitchFamily="18" charset="0"/>
              </a:rPr>
              <a:t> </a:t>
            </a:r>
            <a:r>
              <a:rPr lang="fr-FR" sz="2800" dirty="0">
                <a:latin typeface="Calibri" panose="020F0502020204030204" pitchFamily="34" charset="0"/>
                <a:ea typeface="Calibri" panose="020F0502020204030204" pitchFamily="34" charset="0"/>
                <a:cs typeface="Times New Roman" panose="02020603050405020304" pitchFamily="18" charset="0"/>
              </a:rPr>
              <a:t>Absence d’équipe, dans le club initial, dans la catégorie d’âge du joueur concerné;</a:t>
            </a:r>
          </a:p>
          <a:p>
            <a:pPr marL="1371600" lvl="1" indent="-457200">
              <a:lnSpc>
                <a:spcPct val="107000"/>
              </a:lnSpc>
              <a:buFont typeface="Wingdings" panose="05000000000000000000" pitchFamily="2" charset="2"/>
              <a:buChar char="§"/>
            </a:pPr>
            <a:r>
              <a:rPr lang="fr-FR" sz="2800" dirty="0" smtClean="0">
                <a:latin typeface="Calibri" panose="020F0502020204030204" pitchFamily="34" charset="0"/>
                <a:ea typeface="Calibri" panose="020F0502020204030204" pitchFamily="34" charset="0"/>
                <a:cs typeface="Times New Roman" panose="02020603050405020304" pitchFamily="18" charset="0"/>
              </a:rPr>
              <a:t>Changement </a:t>
            </a:r>
            <a:r>
              <a:rPr lang="fr-FR" sz="2800" dirty="0">
                <a:latin typeface="Calibri" panose="020F0502020204030204" pitchFamily="34" charset="0"/>
                <a:ea typeface="Calibri" panose="020F0502020204030204" pitchFamily="34" charset="0"/>
                <a:cs typeface="Times New Roman" panose="02020603050405020304" pitchFamily="18" charset="0"/>
              </a:rPr>
              <a:t>dans la situation familiale ou scolaire du joueur, le rapprochant du nouveau club ;</a:t>
            </a:r>
          </a:p>
          <a:p>
            <a:pPr marL="1371600" lvl="1" indent="-457200">
              <a:lnSpc>
                <a:spcPct val="107000"/>
              </a:lnSpc>
              <a:spcAft>
                <a:spcPts val="800"/>
              </a:spcAft>
              <a:buFont typeface="Wingdings" panose="05000000000000000000" pitchFamily="2" charset="2"/>
              <a:buChar char="§"/>
            </a:pPr>
            <a:r>
              <a:rPr lang="fr-FR" sz="2800" dirty="0" smtClean="0">
                <a:latin typeface="Calibri" panose="020F0502020204030204" pitchFamily="34" charset="0"/>
                <a:ea typeface="Calibri" panose="020F0502020204030204" pitchFamily="34" charset="0"/>
                <a:cs typeface="Times New Roman" panose="02020603050405020304" pitchFamily="18" charset="0"/>
              </a:rPr>
              <a:t>Pratique </a:t>
            </a:r>
            <a:r>
              <a:rPr lang="fr-FR" sz="2800" dirty="0">
                <a:latin typeface="Calibri" panose="020F0502020204030204" pitchFamily="34" charset="0"/>
                <a:ea typeface="Calibri" panose="020F0502020204030204" pitchFamily="34" charset="0"/>
                <a:cs typeface="Times New Roman" panose="02020603050405020304" pitchFamily="18" charset="0"/>
              </a:rPr>
              <a:t>du joueur à un niveau de compétition supérieur si ce joueur en a les capacités </a:t>
            </a:r>
            <a:r>
              <a:rPr lang="fr-FR" sz="2800" dirty="0" smtClean="0">
                <a:latin typeface="Calibri" panose="020F0502020204030204" pitchFamily="34" charset="0"/>
                <a:ea typeface="Calibri" panose="020F0502020204030204" pitchFamily="34" charset="0"/>
                <a:cs typeface="Times New Roman" panose="02020603050405020304" pitchFamily="18" charset="0"/>
              </a:rPr>
              <a:t>;</a:t>
            </a:r>
          </a:p>
          <a:p>
            <a:pPr marL="914400" lvl="1">
              <a:lnSpc>
                <a:spcPct val="107000"/>
              </a:lnSpc>
              <a:spcAft>
                <a:spcPts val="800"/>
              </a:spcAft>
            </a:pPr>
            <a:endParaRPr lang="fr-FR" sz="2800" dirty="0" smtClean="0">
              <a:latin typeface="Calibri" panose="020F0502020204030204" pitchFamily="34" charset="0"/>
              <a:ea typeface="Calibri" panose="020F0502020204030204" pitchFamily="34" charset="0"/>
              <a:cs typeface="Times New Roman" panose="02020603050405020304" pitchFamily="18" charset="0"/>
            </a:endParaRPr>
          </a:p>
          <a:p>
            <a:pPr marL="914400" indent="-457200">
              <a:lnSpc>
                <a:spcPct val="107000"/>
              </a:lnSpc>
              <a:spcAft>
                <a:spcPts val="800"/>
              </a:spcAft>
              <a:buFont typeface="Wingdings" panose="05000000000000000000" pitchFamily="2" charset="2"/>
              <a:buChar char="Ø"/>
            </a:pPr>
            <a:r>
              <a:rPr lang="fr-FR" sz="2800" b="1" dirty="0" smtClean="0">
                <a:latin typeface="Calibri" panose="020F0502020204030204" pitchFamily="34" charset="0"/>
                <a:ea typeface="Calibri" panose="020F0502020204030204" pitchFamily="34" charset="0"/>
                <a:cs typeface="Calibri" panose="020F0502020204030204" pitchFamily="34" charset="0"/>
              </a:rPr>
              <a:t>En </a:t>
            </a:r>
            <a:r>
              <a:rPr lang="fr-FR" sz="2800" b="1" dirty="0">
                <a:latin typeface="Calibri" panose="020F0502020204030204" pitchFamily="34" charset="0"/>
                <a:ea typeface="Calibri" panose="020F0502020204030204" pitchFamily="34" charset="0"/>
                <a:cs typeface="Calibri" panose="020F0502020204030204" pitchFamily="34" charset="0"/>
              </a:rPr>
              <a:t>cas de recrutement, la procédure suivante s’applique :</a:t>
            </a:r>
            <a:endParaRPr lang="fr-FR" sz="2800" dirty="0">
              <a:latin typeface="Calibri" panose="020F0502020204030204" pitchFamily="34" charset="0"/>
              <a:ea typeface="Calibri" panose="020F0502020204030204" pitchFamily="34" charset="0"/>
              <a:cs typeface="Calibri" panose="020F0502020204030204" pitchFamily="34" charset="0"/>
            </a:endParaRPr>
          </a:p>
          <a:p>
            <a:pPr marL="914400" indent="-457200">
              <a:lnSpc>
                <a:spcPct val="107000"/>
              </a:lnSpc>
              <a:spcAft>
                <a:spcPts val="800"/>
              </a:spcAft>
              <a:buFont typeface="Wingdings" panose="05000000000000000000" pitchFamily="2" charset="2"/>
              <a:buChar char="§"/>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430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C14AEC2-27BC-4379-A889-6B427D312D65}" type="slidenum">
              <a:rPr lang="fr-FR" smtClean="0"/>
              <a:t>34</a:t>
            </a:fld>
            <a:endParaRPr lang="fr-FR"/>
          </a:p>
        </p:txBody>
      </p:sp>
      <p:sp>
        <p:nvSpPr>
          <p:cNvPr id="3" name="Rectangle 2"/>
          <p:cNvSpPr/>
          <p:nvPr/>
        </p:nvSpPr>
        <p:spPr>
          <a:xfrm>
            <a:off x="653143" y="748937"/>
            <a:ext cx="10310947" cy="6085640"/>
          </a:xfrm>
          <a:prstGeom prst="rect">
            <a:avLst/>
          </a:prstGeom>
        </p:spPr>
        <p:txBody>
          <a:bodyPr wrap="square">
            <a:spAutoFit/>
          </a:bodyPr>
          <a:lstStyle/>
          <a:p>
            <a:pPr marL="914400" indent="-457200">
              <a:lnSpc>
                <a:spcPct val="107000"/>
              </a:lnSpc>
              <a:spcAft>
                <a:spcPts val="0"/>
              </a:spcAft>
              <a:buFont typeface="Wingdings" panose="05000000000000000000" pitchFamily="2" charset="2"/>
              <a:buChar char="§"/>
            </a:pPr>
            <a:r>
              <a:rPr lang="fr-FR" sz="2800" dirty="0" smtClean="0">
                <a:latin typeface="Calibri" panose="020F0502020204030204" pitchFamily="34" charset="0"/>
                <a:ea typeface="Calibri" panose="020F0502020204030204" pitchFamily="34" charset="0"/>
                <a:cs typeface="Times New Roman" panose="02020603050405020304" pitchFamily="18" charset="0"/>
              </a:rPr>
              <a:t>Aucune </a:t>
            </a:r>
            <a:r>
              <a:rPr lang="fr-FR" sz="2800" dirty="0">
                <a:latin typeface="Calibri" panose="020F0502020204030204" pitchFamily="34" charset="0"/>
                <a:ea typeface="Calibri" panose="020F0502020204030204" pitchFamily="34" charset="0"/>
                <a:cs typeface="Times New Roman" panose="02020603050405020304" pitchFamily="18" charset="0"/>
              </a:rPr>
              <a:t>démarche ne peut être entreprise auprès du joueur tant que son équipe est encore en compétition ;</a:t>
            </a:r>
          </a:p>
          <a:p>
            <a:pPr marL="914400" indent="-457200">
              <a:lnSpc>
                <a:spcPct val="107000"/>
              </a:lnSpc>
              <a:spcAft>
                <a:spcPts val="0"/>
              </a:spcAft>
              <a:buFont typeface="Wingdings" panose="05000000000000000000" pitchFamily="2" charset="2"/>
              <a:buChar char="§"/>
            </a:pPr>
            <a:r>
              <a:rPr lang="fr-FR" sz="2800" dirty="0" smtClean="0">
                <a:latin typeface="Calibri" panose="020F0502020204030204" pitchFamily="34" charset="0"/>
                <a:ea typeface="Calibri" panose="020F0502020204030204" pitchFamily="34" charset="0"/>
                <a:cs typeface="Times New Roman" panose="02020603050405020304" pitchFamily="18" charset="0"/>
              </a:rPr>
              <a:t>Le </a:t>
            </a:r>
            <a:r>
              <a:rPr lang="fr-FR" sz="2800" dirty="0">
                <a:latin typeface="Calibri" panose="020F0502020204030204" pitchFamily="34" charset="0"/>
                <a:ea typeface="Calibri" panose="020F0502020204030204" pitchFamily="34" charset="0"/>
                <a:cs typeface="Times New Roman" panose="02020603050405020304" pitchFamily="18" charset="0"/>
              </a:rPr>
              <a:t>souhait de recrutement doit faire l’objet d’un échange, préalable à toute autre démarche, avec le Président du club ou le responsable de la catégorie d’âge du joueur désigné par le Président ;</a:t>
            </a:r>
          </a:p>
          <a:p>
            <a:pPr marL="914400" indent="-457200">
              <a:lnSpc>
                <a:spcPct val="107000"/>
              </a:lnSpc>
              <a:spcAft>
                <a:spcPts val="0"/>
              </a:spcAft>
              <a:buFont typeface="Wingdings" panose="05000000000000000000" pitchFamily="2" charset="2"/>
              <a:buChar char="§"/>
            </a:pPr>
            <a:r>
              <a:rPr lang="fr-FR" sz="2800" dirty="0" smtClean="0">
                <a:latin typeface="Calibri" panose="020F0502020204030204" pitchFamily="34" charset="0"/>
                <a:ea typeface="Calibri" panose="020F0502020204030204" pitchFamily="34" charset="0"/>
                <a:cs typeface="Times New Roman" panose="02020603050405020304" pitchFamily="18" charset="0"/>
              </a:rPr>
              <a:t>Le </a:t>
            </a:r>
            <a:r>
              <a:rPr lang="fr-FR" sz="2800" dirty="0">
                <a:latin typeface="Calibri" panose="020F0502020204030204" pitchFamily="34" charset="0"/>
                <a:ea typeface="Calibri" panose="020F0502020204030204" pitchFamily="34" charset="0"/>
                <a:cs typeface="Times New Roman" panose="02020603050405020304" pitchFamily="18" charset="0"/>
              </a:rPr>
              <a:t>responsable de la catégorie d’âge du club quitté fait le lien entre la famille du joueur et les présidents des deux clubs. Il s’engage à donner une information objective sur l’intérêt ou non d’intégrer le nouveau club ;</a:t>
            </a:r>
          </a:p>
          <a:p>
            <a:pPr marL="914400" indent="-457200">
              <a:lnSpc>
                <a:spcPct val="107000"/>
              </a:lnSpc>
              <a:spcAft>
                <a:spcPts val="0"/>
              </a:spcAft>
              <a:buFont typeface="Wingdings" panose="05000000000000000000" pitchFamily="2" charset="2"/>
              <a:buChar char="§"/>
            </a:pPr>
            <a:r>
              <a:rPr lang="fr-FR" sz="2800" dirty="0" smtClean="0">
                <a:latin typeface="Calibri" panose="020F0502020204030204" pitchFamily="34" charset="0"/>
                <a:ea typeface="Calibri" panose="020F0502020204030204" pitchFamily="34" charset="0"/>
                <a:cs typeface="Times New Roman" panose="02020603050405020304" pitchFamily="18" charset="0"/>
              </a:rPr>
              <a:t>Après </a:t>
            </a:r>
            <a:r>
              <a:rPr lang="fr-FR" sz="2800" dirty="0">
                <a:latin typeface="Calibri" panose="020F0502020204030204" pitchFamily="34" charset="0"/>
                <a:ea typeface="Calibri" panose="020F0502020204030204" pitchFamily="34" charset="0"/>
                <a:cs typeface="Times New Roman" panose="02020603050405020304" pitchFamily="18" charset="0"/>
              </a:rPr>
              <a:t>un délai de huit jours, le club qui recrute peut contacter les responsables légaux du joueur et le joueur lui-même ; </a:t>
            </a:r>
          </a:p>
          <a:p>
            <a:pPr lvl="0">
              <a:lnSpc>
                <a:spcPct val="107000"/>
              </a:lnSpc>
              <a:spcAft>
                <a:spcPts val="600"/>
              </a:spcAft>
            </a:pPr>
            <a:r>
              <a:rPr lang="fr-FR" sz="2800" b="1" dirty="0">
                <a:latin typeface="Calibri" panose="020F0502020204030204" pitchFamily="34" charset="0"/>
                <a:ea typeface="Calibri" panose="020F0502020204030204" pitchFamily="34" charset="0"/>
                <a:cs typeface="Times New Roman" panose="02020603050405020304" pitchFamily="18" charset="0"/>
              </a:rPr>
              <a:t>Dans tous les cas la pratique de la double licence doit être envisagée</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2528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8800" b="1" dirty="0" smtClean="0"/>
              <a:t>VOTE </a:t>
            </a:r>
            <a:endParaRPr lang="fr-FR" sz="8800" b="1" dirty="0"/>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35</a:t>
            </a:fld>
            <a:endParaRPr lang="fr-FR"/>
          </a:p>
        </p:txBody>
      </p:sp>
    </p:spTree>
    <p:extLst>
      <p:ext uri="{BB962C8B-B14F-4D97-AF65-F5344CB8AC3E}">
        <p14:creationId xmlns:p14="http://schemas.microsoft.com/office/powerpoint/2010/main" val="6153006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42994" y="3915293"/>
            <a:ext cx="9144000" cy="1655762"/>
          </a:xfrm>
        </p:spPr>
        <p:txBody>
          <a:bodyPr>
            <a:normAutofit fontScale="85000" lnSpcReduction="20000"/>
          </a:bodyPr>
          <a:lstStyle/>
          <a:p>
            <a:endParaRPr lang="fr-FR" dirty="0" smtClean="0"/>
          </a:p>
          <a:p>
            <a:r>
              <a:rPr lang="fr-FR" sz="6500" b="1" dirty="0" smtClean="0"/>
              <a:t>QUESTIONS DIVERSES</a:t>
            </a:r>
          </a:p>
          <a:p>
            <a:r>
              <a:rPr lang="fr-FR" sz="4000" dirty="0" smtClean="0"/>
              <a:t>Assemblée Générale </a:t>
            </a:r>
            <a:r>
              <a:rPr lang="fr-FR" sz="4000" dirty="0" smtClean="0"/>
              <a:t>– Graulhet 08/06/2018</a:t>
            </a:r>
            <a:endParaRPr lang="fr-FR" sz="40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9283" y="814381"/>
            <a:ext cx="3619406" cy="2843217"/>
          </a:xfrm>
          <a:prstGeom prst="rect">
            <a:avLst/>
          </a:prstGeom>
        </p:spPr>
      </p:pic>
      <p:sp>
        <p:nvSpPr>
          <p:cNvPr id="2" name="Espace réservé du numéro de diapositive 1"/>
          <p:cNvSpPr>
            <a:spLocks noGrp="1"/>
          </p:cNvSpPr>
          <p:nvPr>
            <p:ph type="sldNum" sz="quarter" idx="12"/>
          </p:nvPr>
        </p:nvSpPr>
        <p:spPr/>
        <p:txBody>
          <a:bodyPr/>
          <a:lstStyle/>
          <a:p>
            <a:fld id="{7A28581F-61D9-4A2A-B22B-43D0C5CD5494}" type="slidenum">
              <a:rPr lang="fr-FR" smtClean="0"/>
              <a:t>36</a:t>
            </a:fld>
            <a:endParaRPr lang="fr-FR"/>
          </a:p>
        </p:txBody>
      </p:sp>
    </p:spTree>
    <p:extLst>
      <p:ext uri="{BB962C8B-B14F-4D97-AF65-F5344CB8AC3E}">
        <p14:creationId xmlns:p14="http://schemas.microsoft.com/office/powerpoint/2010/main" val="34773808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C14AEC2-27BC-4379-A889-6B427D312D65}" type="slidenum">
              <a:rPr lang="fr-FR" smtClean="0"/>
              <a:t>37</a:t>
            </a:fld>
            <a:endParaRPr lang="fr-FR"/>
          </a:p>
        </p:txBody>
      </p:sp>
      <p:sp>
        <p:nvSpPr>
          <p:cNvPr id="3" name="Rectangle 2"/>
          <p:cNvSpPr/>
          <p:nvPr/>
        </p:nvSpPr>
        <p:spPr>
          <a:xfrm>
            <a:off x="1672047" y="1045029"/>
            <a:ext cx="9126582" cy="2800767"/>
          </a:xfrm>
          <a:prstGeom prst="rect">
            <a:avLst/>
          </a:prstGeom>
        </p:spPr>
        <p:txBody>
          <a:bodyPr wrap="square">
            <a:spAutoFit/>
          </a:bodyPr>
          <a:lstStyle/>
          <a:p>
            <a:pPr algn="ctr"/>
            <a:r>
              <a:rPr lang="fr-FR" sz="4400" dirty="0">
                <a:solidFill>
                  <a:schemeClr val="accent1">
                    <a:lumMod val="50000"/>
                  </a:schemeClr>
                </a:solidFill>
              </a:rPr>
              <a:t>Merci pour votre participation</a:t>
            </a:r>
          </a:p>
          <a:p>
            <a:pPr algn="ctr"/>
            <a:r>
              <a:rPr lang="fr-FR" sz="4400" dirty="0">
                <a:solidFill>
                  <a:schemeClr val="accent1">
                    <a:lumMod val="50000"/>
                  </a:schemeClr>
                </a:solidFill>
              </a:rPr>
              <a:t>Rendez-vous au Forum.</a:t>
            </a:r>
          </a:p>
          <a:p>
            <a:pPr algn="ctr"/>
            <a:r>
              <a:rPr lang="fr-FR" sz="4400" dirty="0">
                <a:solidFill>
                  <a:schemeClr val="accent1">
                    <a:lumMod val="50000"/>
                  </a:schemeClr>
                </a:solidFill>
              </a:rPr>
              <a:t>Bonne soirée à tous…pour</a:t>
            </a:r>
          </a:p>
          <a:p>
            <a:pPr algn="ctr"/>
            <a:r>
              <a:rPr lang="fr-FR" sz="4400" dirty="0">
                <a:solidFill>
                  <a:schemeClr val="accent1">
                    <a:lumMod val="50000"/>
                  </a:schemeClr>
                </a:solidFill>
              </a:rPr>
              <a:t>« Les trophées du </a:t>
            </a:r>
            <a:r>
              <a:rPr lang="fr-FR" sz="4400" dirty="0" smtClean="0">
                <a:solidFill>
                  <a:schemeClr val="accent1">
                    <a:lumMod val="50000"/>
                  </a:schemeClr>
                </a:solidFill>
              </a:rPr>
              <a:t>rugby tarnais</a:t>
            </a:r>
            <a:r>
              <a:rPr lang="fr-FR" sz="4400" dirty="0">
                <a:solidFill>
                  <a:schemeClr val="accent1">
                    <a:lumMod val="50000"/>
                  </a:schemeClr>
                </a:solidFill>
              </a:rPr>
              <a:t> »!</a:t>
            </a:r>
          </a:p>
        </p:txBody>
      </p:sp>
    </p:spTree>
    <p:extLst>
      <p:ext uri="{BB962C8B-B14F-4D97-AF65-F5344CB8AC3E}">
        <p14:creationId xmlns:p14="http://schemas.microsoft.com/office/powerpoint/2010/main" val="1377051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1371600" indent="-1371600" algn="ctr">
              <a:buFont typeface="+mj-lt"/>
              <a:buAutoNum type="arabicPeriod"/>
            </a:pPr>
            <a:r>
              <a:rPr lang="fr-FR" sz="8000" b="1" dirty="0" smtClean="0"/>
              <a:t>La saison en quelques chiffres</a:t>
            </a:r>
            <a:endParaRPr lang="fr-FR" sz="8000" b="1" dirty="0"/>
          </a:p>
        </p:txBody>
      </p:sp>
      <p:sp>
        <p:nvSpPr>
          <p:cNvPr id="3" name="Espace réservé du texte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4</a:t>
            </a:fld>
            <a:endParaRPr lang="fr-FR"/>
          </a:p>
        </p:txBody>
      </p:sp>
    </p:spTree>
    <p:extLst>
      <p:ext uri="{BB962C8B-B14F-4D97-AF65-F5344CB8AC3E}">
        <p14:creationId xmlns:p14="http://schemas.microsoft.com/office/powerpoint/2010/main" val="4148753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t>
            </a:r>
            <a:r>
              <a:rPr lang="fr-FR" b="1" dirty="0" smtClean="0"/>
              <a:t>ES LICENCIES </a:t>
            </a:r>
            <a:endParaRPr lang="fr-FR" b="1" dirty="0"/>
          </a:p>
        </p:txBody>
      </p:sp>
      <p:sp>
        <p:nvSpPr>
          <p:cNvPr id="3" name="Espace réservé du contenu 2"/>
          <p:cNvSpPr>
            <a:spLocks noGrp="1"/>
          </p:cNvSpPr>
          <p:nvPr>
            <p:ph idx="1"/>
          </p:nvPr>
        </p:nvSpPr>
        <p:spPr/>
        <p:txBody>
          <a:bodyPr>
            <a:normAutofit/>
          </a:bodyPr>
          <a:lstStyle/>
          <a:p>
            <a:r>
              <a:rPr lang="fr-FR" dirty="0" smtClean="0"/>
              <a:t>Au 01/05/2018 : 4762 joueurs + 1004 dirigeants = 5960 licenciés</a:t>
            </a:r>
          </a:p>
          <a:p>
            <a:endParaRPr lang="fr-FR" dirty="0" smtClean="0"/>
          </a:p>
          <a:p>
            <a:r>
              <a:rPr lang="fr-FR" dirty="0" smtClean="0"/>
              <a:t>Evolution : -3,8% sur 1 an : </a:t>
            </a:r>
          </a:p>
          <a:p>
            <a:pPr lvl="1">
              <a:buFont typeface="Wingdings" panose="05000000000000000000" pitchFamily="2" charset="2"/>
              <a:buChar char="Ø"/>
            </a:pPr>
            <a:r>
              <a:rPr lang="fr-FR" dirty="0" smtClean="0"/>
              <a:t>Baisse dans toutes les catégories EDR /jeunes/seniors (sauf féminines)</a:t>
            </a:r>
          </a:p>
          <a:p>
            <a:pPr marL="457200" lvl="1" indent="0">
              <a:buNone/>
            </a:pPr>
            <a:endParaRPr lang="fr-FR" dirty="0" smtClean="0"/>
          </a:p>
          <a:p>
            <a:r>
              <a:rPr lang="fr-FR" dirty="0" smtClean="0"/>
              <a:t>Féminines : 418 joueuses </a:t>
            </a:r>
          </a:p>
          <a:p>
            <a:pPr marL="457200" lvl="1" indent="0">
              <a:buNone/>
            </a:pPr>
            <a:endParaRPr lang="fr-FR" dirty="0" smtClean="0"/>
          </a:p>
          <a:p>
            <a:r>
              <a:rPr lang="fr-FR" dirty="0" smtClean="0"/>
              <a:t>60 arbitres (dont 6 fédéraux), 13 représentants fédéraux</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7A28581F-61D9-4A2A-B22B-43D0C5CD5494}" type="slidenum">
              <a:rPr lang="fr-FR" smtClean="0"/>
              <a:t>5</a:t>
            </a:fld>
            <a:endParaRPr lang="fr-FR"/>
          </a:p>
        </p:txBody>
      </p:sp>
    </p:spTree>
    <p:extLst>
      <p:ext uri="{BB962C8B-B14F-4D97-AF65-F5344CB8AC3E}">
        <p14:creationId xmlns:p14="http://schemas.microsoft.com/office/powerpoint/2010/main" val="1874053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CLUBS</a:t>
            </a:r>
            <a:endParaRPr lang="fr-FR" b="1" dirty="0"/>
          </a:p>
        </p:txBody>
      </p:sp>
      <p:sp>
        <p:nvSpPr>
          <p:cNvPr id="3" name="Espace réservé du contenu 2"/>
          <p:cNvSpPr>
            <a:spLocks noGrp="1"/>
          </p:cNvSpPr>
          <p:nvPr>
            <p:ph idx="1"/>
          </p:nvPr>
        </p:nvSpPr>
        <p:spPr/>
        <p:txBody>
          <a:bodyPr/>
          <a:lstStyle/>
          <a:p>
            <a:r>
              <a:rPr lang="fr-FR" dirty="0" smtClean="0"/>
              <a:t>34 clubs actifs</a:t>
            </a:r>
          </a:p>
          <a:p>
            <a:pPr marL="0" indent="0">
              <a:buNone/>
            </a:pPr>
            <a:endParaRPr lang="fr-FR" dirty="0" smtClean="0"/>
          </a:p>
          <a:p>
            <a:r>
              <a:rPr lang="fr-FR" dirty="0" smtClean="0"/>
              <a:t>Engagements :</a:t>
            </a:r>
          </a:p>
          <a:p>
            <a:pPr lvl="1">
              <a:buFont typeface="Wingdings" panose="05000000000000000000" pitchFamily="2" charset="2"/>
              <a:buChar char="Ø"/>
            </a:pPr>
            <a:r>
              <a:rPr lang="fr-FR" dirty="0" smtClean="0"/>
              <a:t>50 équipes dans les compétitions seniors</a:t>
            </a:r>
          </a:p>
          <a:p>
            <a:pPr lvl="1">
              <a:buFont typeface="Wingdings" panose="05000000000000000000" pitchFamily="2" charset="2"/>
              <a:buChar char="Ø"/>
            </a:pPr>
            <a:r>
              <a:rPr lang="fr-FR" dirty="0" smtClean="0"/>
              <a:t>36 équipes dans les compétitions jeunes (</a:t>
            </a:r>
            <a:r>
              <a:rPr lang="fr-FR" dirty="0" err="1" smtClean="0"/>
              <a:t>M16</a:t>
            </a:r>
            <a:r>
              <a:rPr lang="fr-FR" dirty="0" smtClean="0"/>
              <a:t>/</a:t>
            </a:r>
            <a:r>
              <a:rPr lang="fr-FR" dirty="0" err="1" smtClean="0"/>
              <a:t>M18</a:t>
            </a:r>
            <a:r>
              <a:rPr lang="fr-FR" dirty="0" smtClean="0"/>
              <a:t>)</a:t>
            </a:r>
          </a:p>
          <a:p>
            <a:pPr lvl="1">
              <a:buFont typeface="Wingdings" panose="05000000000000000000" pitchFamily="2" charset="2"/>
              <a:buChar char="Ø"/>
            </a:pPr>
            <a:r>
              <a:rPr lang="fr-FR" dirty="0" smtClean="0"/>
              <a:t>10 équipes féminines toutes catégories</a:t>
            </a:r>
          </a:p>
          <a:p>
            <a:pPr marL="457200" lvl="1" indent="0">
              <a:buNone/>
            </a:pPr>
            <a:endParaRPr lang="fr-FR" dirty="0" smtClean="0"/>
          </a:p>
          <a:p>
            <a:r>
              <a:rPr lang="fr-FR" dirty="0" smtClean="0"/>
              <a:t>24 Ecoles de Rugby</a:t>
            </a:r>
          </a:p>
          <a:p>
            <a:pPr marL="0" indent="0">
              <a:buNone/>
            </a:pPr>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6</a:t>
            </a:fld>
            <a:endParaRPr lang="fr-FR"/>
          </a:p>
        </p:txBody>
      </p:sp>
    </p:spTree>
    <p:extLst>
      <p:ext uri="{BB962C8B-B14F-4D97-AF65-F5344CB8AC3E}">
        <p14:creationId xmlns:p14="http://schemas.microsoft.com/office/powerpoint/2010/main" val="1528968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CHAMPIONS</a:t>
            </a:r>
            <a:endParaRPr lang="fr-FR" b="1"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Ø"/>
            </a:pPr>
            <a:r>
              <a:rPr lang="fr-FR" dirty="0" smtClean="0"/>
              <a:t>Champion de France:</a:t>
            </a:r>
          </a:p>
          <a:p>
            <a:pPr lvl="1"/>
            <a:r>
              <a:rPr lang="fr-FR" dirty="0" smtClean="0"/>
              <a:t>Castres Olympique (Top 14)</a:t>
            </a:r>
          </a:p>
          <a:p>
            <a:pPr lvl="1"/>
            <a:r>
              <a:rPr lang="fr-FR" dirty="0" smtClean="0"/>
              <a:t>En course : ASV Lavaur (1/2 finale F1) et </a:t>
            </a:r>
            <a:r>
              <a:rPr lang="fr-FR" dirty="0" err="1" smtClean="0"/>
              <a:t>Sor</a:t>
            </a:r>
            <a:r>
              <a:rPr lang="fr-FR" dirty="0" smtClean="0"/>
              <a:t>-Agout (1/4 finale H)</a:t>
            </a:r>
          </a:p>
          <a:p>
            <a:pPr>
              <a:buFont typeface="Wingdings" panose="05000000000000000000" pitchFamily="2" charset="2"/>
              <a:buChar char="Ø"/>
            </a:pPr>
            <a:r>
              <a:rPr lang="fr-FR" dirty="0" smtClean="0"/>
              <a:t>Finalistes Championnat de France</a:t>
            </a:r>
          </a:p>
          <a:p>
            <a:pPr lvl="1"/>
            <a:r>
              <a:rPr lang="fr-FR" dirty="0" smtClean="0"/>
              <a:t>CO (</a:t>
            </a:r>
            <a:r>
              <a:rPr lang="fr-FR" dirty="0" err="1" smtClean="0"/>
              <a:t>Crabos</a:t>
            </a:r>
            <a:r>
              <a:rPr lang="fr-FR" dirty="0" smtClean="0"/>
              <a:t>)</a:t>
            </a:r>
          </a:p>
          <a:p>
            <a:pPr lvl="1"/>
            <a:r>
              <a:rPr lang="fr-FR" dirty="0" smtClean="0"/>
              <a:t>SC Albi (Espoirs Fédéraux)</a:t>
            </a:r>
          </a:p>
          <a:p>
            <a:pPr>
              <a:buFont typeface="Wingdings" panose="05000000000000000000" pitchFamily="2" charset="2"/>
              <a:buChar char="Ø"/>
            </a:pPr>
            <a:r>
              <a:rPr lang="fr-FR" dirty="0" smtClean="0"/>
              <a:t>Champions Midi-Pyrénées :</a:t>
            </a:r>
          </a:p>
          <a:p>
            <a:pPr lvl="1">
              <a:buFont typeface="Wingdings" panose="05000000000000000000" pitchFamily="2" charset="2"/>
              <a:buChar char="Ø"/>
            </a:pPr>
            <a:r>
              <a:rPr lang="fr-FR" dirty="0" smtClean="0"/>
              <a:t>ASV Lavaur (</a:t>
            </a:r>
            <a:r>
              <a:rPr lang="fr-FR" dirty="0" err="1" smtClean="0"/>
              <a:t>Teulière</a:t>
            </a:r>
            <a:r>
              <a:rPr lang="fr-FR" dirty="0" smtClean="0"/>
              <a:t> A)</a:t>
            </a:r>
          </a:p>
          <a:p>
            <a:pPr lvl="1">
              <a:buFont typeface="Wingdings" panose="05000000000000000000" pitchFamily="2" charset="2"/>
              <a:buChar char="Ø"/>
            </a:pPr>
            <a:r>
              <a:rPr lang="fr-FR" dirty="0" smtClean="0"/>
              <a:t>SC Mazamet (</a:t>
            </a:r>
            <a:r>
              <a:rPr lang="fr-FR" dirty="0" err="1" smtClean="0"/>
              <a:t>Phliponneau</a:t>
            </a:r>
            <a:r>
              <a:rPr lang="fr-FR" dirty="0" smtClean="0"/>
              <a:t>)</a:t>
            </a:r>
          </a:p>
          <a:p>
            <a:pPr lvl="1"/>
            <a:endParaRPr lang="fr-FR" dirty="0" smtClean="0"/>
          </a:p>
        </p:txBody>
      </p:sp>
      <p:sp>
        <p:nvSpPr>
          <p:cNvPr id="4" name="Espace réservé du numéro de diapositive 3"/>
          <p:cNvSpPr>
            <a:spLocks noGrp="1"/>
          </p:cNvSpPr>
          <p:nvPr>
            <p:ph type="sldNum" sz="quarter" idx="12"/>
          </p:nvPr>
        </p:nvSpPr>
        <p:spPr/>
        <p:txBody>
          <a:bodyPr/>
          <a:lstStyle/>
          <a:p>
            <a:fld id="{370B4A34-85A8-405C-9BF7-DB849B12D5EF}" type="slidenum">
              <a:rPr lang="fr-FR" smtClean="0"/>
              <a:t>7</a:t>
            </a:fld>
            <a:endParaRPr lang="fr-FR"/>
          </a:p>
        </p:txBody>
      </p:sp>
    </p:spTree>
    <p:extLst>
      <p:ext uri="{BB962C8B-B14F-4D97-AF65-F5344CB8AC3E}">
        <p14:creationId xmlns:p14="http://schemas.microsoft.com/office/powerpoint/2010/main" val="3660591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3028" y="373076"/>
            <a:ext cx="10515600" cy="1325563"/>
          </a:xfrm>
        </p:spPr>
        <p:txBody>
          <a:bodyPr/>
          <a:lstStyle/>
          <a:p>
            <a:r>
              <a:rPr lang="fr-FR" b="1" dirty="0" smtClean="0"/>
              <a:t>LES DISTINCTIONS</a:t>
            </a:r>
            <a:endParaRPr lang="fr-FR" b="1"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Ø"/>
            </a:pPr>
            <a:r>
              <a:rPr lang="fr-FR" dirty="0" smtClean="0"/>
              <a:t>Médailles FFR :</a:t>
            </a:r>
          </a:p>
          <a:p>
            <a:pPr lvl="1"/>
            <a:r>
              <a:rPr lang="fr-FR" dirty="0" smtClean="0"/>
              <a:t>Bronze : Dany Delmas, André </a:t>
            </a:r>
            <a:r>
              <a:rPr lang="fr-FR" dirty="0" err="1" smtClean="0"/>
              <a:t>Nassivet</a:t>
            </a:r>
            <a:r>
              <a:rPr lang="fr-FR" dirty="0" smtClean="0"/>
              <a:t>, Rachid </a:t>
            </a:r>
            <a:r>
              <a:rPr lang="fr-FR" dirty="0" err="1" smtClean="0"/>
              <a:t>Quarmouchi</a:t>
            </a:r>
            <a:endParaRPr lang="fr-FR" dirty="0" smtClean="0"/>
          </a:p>
          <a:p>
            <a:pPr lvl="1"/>
            <a:r>
              <a:rPr lang="fr-FR" dirty="0" smtClean="0"/>
              <a:t>Argent :Christian </a:t>
            </a:r>
            <a:r>
              <a:rPr lang="fr-FR" dirty="0" err="1" smtClean="0"/>
              <a:t>Gilli</a:t>
            </a:r>
            <a:endParaRPr lang="fr-FR" dirty="0" smtClean="0"/>
          </a:p>
          <a:p>
            <a:pPr marL="457200" lvl="1" indent="0">
              <a:buNone/>
            </a:pPr>
            <a:endParaRPr lang="fr-FR" dirty="0"/>
          </a:p>
          <a:p>
            <a:pPr>
              <a:buFont typeface="Wingdings" panose="05000000000000000000" pitchFamily="2" charset="2"/>
              <a:buChar char="Ø"/>
            </a:pPr>
            <a:r>
              <a:rPr lang="fr-FR" dirty="0" smtClean="0"/>
              <a:t>Médailles Jeunesse et Sports :</a:t>
            </a:r>
          </a:p>
          <a:p>
            <a:pPr lvl="1"/>
            <a:r>
              <a:rPr lang="fr-FR" dirty="0" smtClean="0"/>
              <a:t>Argent </a:t>
            </a:r>
            <a:r>
              <a:rPr lang="fr-FR" dirty="0"/>
              <a:t>: </a:t>
            </a:r>
            <a:r>
              <a:rPr lang="fr-FR" dirty="0" smtClean="0"/>
              <a:t>Alain Rey</a:t>
            </a:r>
          </a:p>
          <a:p>
            <a:pPr marL="457200" lvl="1" indent="0">
              <a:buNone/>
            </a:pPr>
            <a:endParaRPr lang="fr-FR" dirty="0" smtClean="0"/>
          </a:p>
          <a:p>
            <a:pPr>
              <a:buFont typeface="Wingdings" panose="05000000000000000000" pitchFamily="2" charset="2"/>
              <a:buChar char="Ø"/>
            </a:pPr>
            <a:r>
              <a:rPr lang="fr-FR" dirty="0" smtClean="0"/>
              <a:t>Equipe de France :</a:t>
            </a:r>
          </a:p>
          <a:p>
            <a:pPr lvl="1"/>
            <a:r>
              <a:rPr lang="fr-FR" dirty="0" smtClean="0"/>
              <a:t>Clément </a:t>
            </a:r>
            <a:r>
              <a:rPr lang="fr-FR" dirty="0" err="1" smtClean="0"/>
              <a:t>Maynadier</a:t>
            </a:r>
            <a:r>
              <a:rPr lang="fr-FR" dirty="0" smtClean="0"/>
              <a:t>, capitaine (tournée automne)</a:t>
            </a:r>
            <a:endParaRPr lang="fr-FR" dirty="0"/>
          </a:p>
          <a:p>
            <a:pPr marL="457200" lvl="1" indent="0">
              <a:buNone/>
            </a:pPr>
            <a:endParaRPr lang="fr-FR" dirty="0"/>
          </a:p>
          <a:p>
            <a:pPr lvl="1"/>
            <a:endParaRPr lang="fr-FR" dirty="0" smtClean="0"/>
          </a:p>
          <a:p>
            <a:pPr lvl="1"/>
            <a:endParaRPr lang="fr-FR" dirty="0"/>
          </a:p>
          <a:p>
            <a:pPr marL="457200" lvl="1" indent="0">
              <a:buNone/>
            </a:pPr>
            <a:endParaRPr lang="fr-FR" dirty="0"/>
          </a:p>
        </p:txBody>
      </p:sp>
      <p:sp>
        <p:nvSpPr>
          <p:cNvPr id="4" name="Espace réservé du numéro de diapositive 3"/>
          <p:cNvSpPr>
            <a:spLocks noGrp="1"/>
          </p:cNvSpPr>
          <p:nvPr>
            <p:ph type="sldNum" sz="quarter" idx="12"/>
          </p:nvPr>
        </p:nvSpPr>
        <p:spPr/>
        <p:txBody>
          <a:bodyPr/>
          <a:lstStyle/>
          <a:p>
            <a:fld id="{370B4A34-85A8-405C-9BF7-DB849B12D5EF}" type="slidenum">
              <a:rPr lang="fr-FR" smtClean="0"/>
              <a:t>8</a:t>
            </a:fld>
            <a:endParaRPr lang="fr-FR"/>
          </a:p>
        </p:txBody>
      </p:sp>
    </p:spTree>
    <p:extLst>
      <p:ext uri="{BB962C8B-B14F-4D97-AF65-F5344CB8AC3E}">
        <p14:creationId xmlns:p14="http://schemas.microsoft.com/office/powerpoint/2010/main" val="2123186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8000" b="1" dirty="0" smtClean="0"/>
              <a:t>2. Le Comité dans son environnement</a:t>
            </a:r>
            <a:endParaRPr lang="fr-FR" sz="8000" b="1" dirty="0"/>
          </a:p>
        </p:txBody>
      </p:sp>
      <p:sp>
        <p:nvSpPr>
          <p:cNvPr id="3" name="Espace réservé du texte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C14AEC2-27BC-4379-A889-6B427D312D65}" type="slidenum">
              <a:rPr lang="fr-FR" smtClean="0"/>
              <a:t>9</a:t>
            </a:fld>
            <a:endParaRPr lang="fr-FR"/>
          </a:p>
        </p:txBody>
      </p:sp>
    </p:spTree>
    <p:extLst>
      <p:ext uri="{BB962C8B-B14F-4D97-AF65-F5344CB8AC3E}">
        <p14:creationId xmlns:p14="http://schemas.microsoft.com/office/powerpoint/2010/main" val="1075331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871</TotalTime>
  <Words>1344</Words>
  <Application>Microsoft Office PowerPoint</Application>
  <PresentationFormat>Grand écran</PresentationFormat>
  <Paragraphs>315</Paragraphs>
  <Slides>37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37</vt:i4>
      </vt:variant>
    </vt:vector>
  </HeadingPairs>
  <TitlesOfParts>
    <vt:vector size="43" baseType="lpstr">
      <vt:lpstr>Arial</vt:lpstr>
      <vt:lpstr>Calibri</vt:lpstr>
      <vt:lpstr>Calibri Light</vt:lpstr>
      <vt:lpstr>Times New Roman</vt:lpstr>
      <vt:lpstr>Wingdings</vt:lpstr>
      <vt:lpstr>Thème Office</vt:lpstr>
      <vt:lpstr>Présentation PowerPoint</vt:lpstr>
      <vt:lpstr>ORDRE DU JOUR</vt:lpstr>
      <vt:lpstr>Présentation PowerPoint</vt:lpstr>
      <vt:lpstr>La saison en quelques chiffres</vt:lpstr>
      <vt:lpstr>LES LICENCIES </vt:lpstr>
      <vt:lpstr>LES CLUBS</vt:lpstr>
      <vt:lpstr>LES CHAMPIONS</vt:lpstr>
      <vt:lpstr>LES DISTINCTIONS</vt:lpstr>
      <vt:lpstr>2. Le Comité dans son environnement</vt:lpstr>
      <vt:lpstr>Les réunions statutaires</vt:lpstr>
      <vt:lpstr>Les relations avec les clubs</vt:lpstr>
      <vt:lpstr>Les relations avec les clubs</vt:lpstr>
      <vt:lpstr>Les relations institutionnelles</vt:lpstr>
      <vt:lpstr>Les relations / partenaires privés</vt:lpstr>
      <vt:lpstr>La vie fédérale</vt:lpstr>
      <vt:lpstr>3. Les pôles d’activités</vt:lpstr>
      <vt:lpstr>3.1 ECOLES DE RUGBY</vt:lpstr>
      <vt:lpstr>3.2 FORMATION EDUCATEURS</vt:lpstr>
      <vt:lpstr>3.2 FORMATION/DETECTION</vt:lpstr>
      <vt:lpstr>3.2 FORMATION/DETECTION</vt:lpstr>
      <vt:lpstr>3.2 FORMATION/DETECTION</vt:lpstr>
      <vt:lpstr>3.3 COHESION SOCIALE</vt:lpstr>
      <vt:lpstr>3.3 COHÉSION SOCIALE</vt:lpstr>
      <vt:lpstr>3.4 MILIEU SCOLAIRE</vt:lpstr>
      <vt:lpstr>4.Les Evènements Tarnais</vt:lpstr>
      <vt:lpstr>LES EVENEMENTS TARNAIS</vt:lpstr>
      <vt:lpstr>VOTE </vt:lpstr>
      <vt:lpstr>Présentation PowerPoint</vt:lpstr>
      <vt:lpstr>SITUATION FINANCIERE AU 31/05/2018</vt:lpstr>
      <vt:lpstr>CHARTE D’ENGAGEMENT  DES CLUBS TARNAIS</vt:lpstr>
      <vt:lpstr>Présentation PowerPoint</vt:lpstr>
      <vt:lpstr>Présentation PowerPoint</vt:lpstr>
      <vt:lpstr>Présentation PowerPoint</vt:lpstr>
      <vt:lpstr>Présentation PowerPoint</vt:lpstr>
      <vt:lpstr>VOTE </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CD81-PC09</dc:creator>
  <cp:lastModifiedBy>CD81-PC09</cp:lastModifiedBy>
  <cp:revision>87</cp:revision>
  <dcterms:created xsi:type="dcterms:W3CDTF">2017-06-29T19:52:17Z</dcterms:created>
  <dcterms:modified xsi:type="dcterms:W3CDTF">2018-06-10T14:14:15Z</dcterms:modified>
</cp:coreProperties>
</file>