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58" r:id="rId4"/>
    <p:sldId id="268" r:id="rId5"/>
    <p:sldId id="261" r:id="rId6"/>
    <p:sldId id="269" r:id="rId7"/>
    <p:sldId id="265" r:id="rId8"/>
    <p:sldId id="274" r:id="rId9"/>
    <p:sldId id="27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E307"/>
    <a:srgbClr val="ECA41A"/>
    <a:srgbClr val="598A39"/>
    <a:srgbClr val="041E41"/>
    <a:srgbClr val="FFFFFF"/>
    <a:srgbClr val="203864"/>
    <a:srgbClr val="0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8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0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6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46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63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8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02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2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3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CCF7-0FF8-4046-BC25-F8612B8A2716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9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80"/>
            <a:ext cx="12192000" cy="720918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49623" y="3332798"/>
            <a:ext cx="2748656" cy="157739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ECA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9443343" y="3326296"/>
            <a:ext cx="1457739" cy="1245704"/>
            <a:chOff x="9263270" y="3167270"/>
            <a:chExt cx="1457739" cy="1245704"/>
          </a:xfrm>
        </p:grpSpPr>
        <p:sp>
          <p:nvSpPr>
            <p:cNvPr id="2" name="Ellipse 1"/>
            <p:cNvSpPr/>
            <p:nvPr/>
          </p:nvSpPr>
          <p:spPr>
            <a:xfrm>
              <a:off x="9263270" y="3167270"/>
              <a:ext cx="1457739" cy="124570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ECA4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9263270" y="3497734"/>
              <a:ext cx="1457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ECA4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24 - 25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49623" y="3429000"/>
            <a:ext cx="2748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ECA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Finale Départementale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23951" y="5480651"/>
            <a:ext cx="84482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1E41"/>
                </a:solidFill>
                <a:latin typeface="Arial Black" panose="020B0A04020102020204" pitchFamily="34" charset="0"/>
              </a:rPr>
              <a:t>POUR LA CATÉGORIE M10</a:t>
            </a:r>
          </a:p>
        </p:txBody>
      </p:sp>
    </p:spTree>
    <p:extLst>
      <p:ext uri="{BB962C8B-B14F-4D97-AF65-F5344CB8AC3E}">
        <p14:creationId xmlns:p14="http://schemas.microsoft.com/office/powerpoint/2010/main" val="11455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6"/>
            <a:ext cx="12192000" cy="68572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89530" y="296811"/>
            <a:ext cx="783883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PLAN TERRAIN – CRAMPONS D’OR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E1E7D9-CB04-0DC7-D66A-2C8C27A5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4" y="1051181"/>
            <a:ext cx="9538447" cy="55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5" name="ZoneTexte 54"/>
          <p:cNvSpPr txBox="1"/>
          <p:nvPr/>
        </p:nvSpPr>
        <p:spPr>
          <a:xfrm>
            <a:off x="7162720" y="1488493"/>
            <a:ext cx="5029280" cy="51654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>
                <a:solidFill>
                  <a:schemeClr val="dk1"/>
                </a:solidFill>
              </a:rPr>
              <a:t>Parcours attitudes rugby: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- Départ chrono : </a:t>
            </a:r>
          </a:p>
          <a:p>
            <a:r>
              <a:rPr lang="fr-FR" dirty="0"/>
              <a:t>Démarrage a</a:t>
            </a:r>
            <a:r>
              <a:rPr lang="fr-FR" baseline="0" dirty="0">
                <a:solidFill>
                  <a:schemeClr val="dk1"/>
                </a:solidFill>
              </a:rPr>
              <a:t>ngle ligne des 15 et ligne d'en but    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Plaquage sur boudin, ramassage  ballon, </a:t>
            </a:r>
            <a:r>
              <a:rPr lang="fr-FR" dirty="0"/>
              <a:t>course changement de direction</a:t>
            </a:r>
            <a:r>
              <a:rPr lang="fr-FR" baseline="0" dirty="0">
                <a:solidFill>
                  <a:schemeClr val="dk1"/>
                </a:solidFill>
              </a:rPr>
              <a:t> en touchant les plots à droite et à gauche (2 fois).</a:t>
            </a:r>
          </a:p>
          <a:p>
            <a:r>
              <a:rPr lang="fr-FR" dirty="0"/>
              <a:t>Faire le tour du plot Bleu</a:t>
            </a:r>
            <a:r>
              <a:rPr lang="fr-FR" baseline="0" dirty="0">
                <a:solidFill>
                  <a:schemeClr val="dk1"/>
                </a:solidFill>
              </a:rPr>
              <a:t> puis passe à gauche au partenaire B situé au plot jaune.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Pousser le protège poteau en adoptant</a:t>
            </a:r>
            <a:r>
              <a:rPr lang="fr-FR" dirty="0">
                <a:solidFill>
                  <a:schemeClr val="dk1"/>
                </a:solidFill>
              </a:rPr>
              <a:t> une posture « poussée »</a:t>
            </a:r>
            <a:r>
              <a:rPr lang="fr-FR" baseline="0" dirty="0">
                <a:solidFill>
                  <a:schemeClr val="dk1"/>
                </a:solidFill>
              </a:rPr>
              <a:t> (qui est couché) sur 2 m </a:t>
            </a:r>
            <a:r>
              <a:rPr lang="fr-FR" dirty="0"/>
              <a:t>en aller et en retour (2m+2m)</a:t>
            </a:r>
          </a:p>
          <a:p>
            <a:r>
              <a:rPr lang="fr-FR" baseline="0" dirty="0">
                <a:solidFill>
                  <a:schemeClr val="dk1"/>
                </a:solidFill>
              </a:rPr>
              <a:t>Enjamber le boudin, ramasser le ballon qui est derrière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et aller marquer l'essai. </a:t>
            </a:r>
          </a:p>
          <a:p>
            <a:r>
              <a:rPr lang="fr-FR" dirty="0"/>
              <a:t>- Stop Chrono !</a:t>
            </a:r>
          </a:p>
          <a:p>
            <a:endParaRPr lang="fr-FR" baseline="0" dirty="0">
              <a:solidFill>
                <a:schemeClr val="dk1"/>
              </a:solidFill>
            </a:endParaRPr>
          </a:p>
          <a:p>
            <a:pPr fontAlgn="base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passage on inverse les rôles et on additionne les deux temps de passage</a:t>
            </a:r>
          </a:p>
          <a:p>
            <a:pPr fontAlgn="base"/>
            <a:endParaRPr lang="fr-FR" b="0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Matériel :</a:t>
            </a:r>
            <a:endParaRPr lang="fr-FR" dirty="0"/>
          </a:p>
          <a:p>
            <a:r>
              <a:rPr lang="fr-FR" dirty="0"/>
              <a:t>10 </a:t>
            </a:r>
            <a:r>
              <a:rPr lang="fr-FR" baseline="0" dirty="0">
                <a:solidFill>
                  <a:schemeClr val="dk1"/>
                </a:solidFill>
              </a:rPr>
              <a:t>plots, 1 boudin, 1 protège poteau,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2 ballons</a:t>
            </a:r>
            <a:endParaRPr lang="fr-FR" dirty="0"/>
          </a:p>
          <a:p>
            <a:pPr fontAlgn="base"/>
            <a:endParaRPr lang="fr-FR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Pénalités de 5" </a:t>
            </a:r>
            <a:r>
              <a:rPr lang="fr-FR" b="0" baseline="0" dirty="0">
                <a:solidFill>
                  <a:schemeClr val="dk1"/>
                </a:solidFill>
              </a:rPr>
              <a:t>si:</a:t>
            </a:r>
            <a:r>
              <a:rPr lang="fr-FR" baseline="0" dirty="0">
                <a:solidFill>
                  <a:schemeClr val="dk1"/>
                </a:solidFill>
              </a:rPr>
              <a:t>                         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M</a:t>
            </a:r>
            <a:r>
              <a:rPr lang="fr-FR" baseline="0" dirty="0">
                <a:solidFill>
                  <a:schemeClr val="dk1"/>
                </a:solidFill>
              </a:rPr>
              <a:t>auvaise posture sur plaquage boudin (bonne position : dos plat, tête sur le côté, appuis au sol au moment de l'impact,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passage des bras autour du boudin et accompagner</a:t>
            </a:r>
            <a:r>
              <a:rPr lang="fr-FR" dirty="0">
                <a:solidFill>
                  <a:schemeClr val="dk1"/>
                </a:solidFill>
              </a:rPr>
              <a:t> le boudin au sol</a:t>
            </a:r>
            <a:r>
              <a:rPr lang="fr-FR" baseline="0" dirty="0">
                <a:solidFill>
                  <a:schemeClr val="dk1"/>
                </a:solidFill>
              </a:rPr>
              <a:t>...) </a:t>
            </a:r>
          </a:p>
          <a:p>
            <a:pPr marL="171450" indent="-171450">
              <a:buFontTx/>
              <a:buChar char="-"/>
            </a:pPr>
            <a:r>
              <a:rPr lang="fr-FR" dirty="0"/>
              <a:t>M</a:t>
            </a:r>
            <a:r>
              <a:rPr lang="fr-FR" baseline="0" dirty="0">
                <a:solidFill>
                  <a:schemeClr val="dk1"/>
                </a:solidFill>
              </a:rPr>
              <a:t>auvaise posture pour pousser le protège poteau et perte d’équilibre (bonne posture : dos plat, épaules au dessus du bassin, tête relevée, jambes fléchis..)   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</a:t>
            </a:r>
            <a:r>
              <a:rPr lang="fr-FR" baseline="0" dirty="0">
                <a:solidFill>
                  <a:schemeClr val="dk1"/>
                </a:solidFill>
              </a:rPr>
              <a:t>asse du mauvais coté, passe en avant, ou maladresse              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baseline="0" dirty="0">
                <a:solidFill>
                  <a:schemeClr val="dk1"/>
                </a:solidFill>
              </a:rPr>
              <a:t>Non changement de mains  pour toucher les plots  </a:t>
            </a:r>
            <a:r>
              <a:rPr lang="fr-FR" dirty="0"/>
              <a:t>(Main gauche = Plots gauche)</a:t>
            </a:r>
          </a:p>
          <a:p>
            <a:pPr fontAlgn="base"/>
            <a:endParaRPr lang="fr-FR" b="1" u="sng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Consignes</a:t>
            </a:r>
            <a:r>
              <a:rPr lang="fr-FR" b="1" baseline="0" dirty="0">
                <a:solidFill>
                  <a:schemeClr val="dk1"/>
                </a:solidFill>
              </a:rPr>
              <a:t>:</a:t>
            </a:r>
            <a:r>
              <a:rPr lang="fr-FR" baseline="0" dirty="0">
                <a:solidFill>
                  <a:schemeClr val="dk1"/>
                </a:solidFill>
              </a:rPr>
              <a:t>             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- Après la passe, le joueur B </a:t>
            </a:r>
            <a:r>
              <a:rPr lang="fr-FR" dirty="0"/>
              <a:t>relève le boudin « Plaquage », remet </a:t>
            </a:r>
            <a:r>
              <a:rPr lang="fr-FR" baseline="0" dirty="0">
                <a:solidFill>
                  <a:schemeClr val="dk1"/>
                </a:solidFill>
              </a:rPr>
              <a:t>le ballon sur le boudin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et se replace derrière la ligne.         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- A la fin de son parcours, le joueur A remet le ballon derrière le boudin « Posture »  au sol et se place pour recevoir la passe.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  <a:p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1489530" y="416013"/>
            <a:ext cx="7838831" cy="46166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dirty="0"/>
              <a:t>PARCOURS ATTITUDES RUGBY – CRAMPONS D’OR </a:t>
            </a:r>
          </a:p>
        </p:txBody>
      </p:sp>
      <p:sp>
        <p:nvSpPr>
          <p:cNvPr id="159" name="Bulle ronde 158"/>
          <p:cNvSpPr/>
          <p:nvPr/>
        </p:nvSpPr>
        <p:spPr>
          <a:xfrm>
            <a:off x="161614" y="320436"/>
            <a:ext cx="966789" cy="714373"/>
          </a:xfrm>
          <a:prstGeom prst="wedgeEllipseCallout">
            <a:avLst>
              <a:gd name="adj1" fmla="val 53058"/>
              <a:gd name="adj2" fmla="val 985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37512" y="1024108"/>
            <a:ext cx="57694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HAUT / GAUCHE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72183" y="3665997"/>
            <a:ext cx="968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u="sng" dirty="0">
                <a:solidFill>
                  <a:schemeClr val="dk1"/>
                </a:solidFill>
              </a:rPr>
              <a:t>Terrain :</a:t>
            </a:r>
            <a:endParaRPr lang="fr-FR" sz="1100" dirty="0"/>
          </a:p>
          <a:p>
            <a:r>
              <a:rPr lang="fr-FR" sz="1100" dirty="0">
                <a:solidFill>
                  <a:schemeClr val="dk1"/>
                </a:solidFill>
              </a:rPr>
              <a:t>22 x 15 m</a:t>
            </a:r>
            <a:endParaRPr lang="fr-FR" sz="1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869"/>
            <a:ext cx="7779435" cy="51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01"/>
          <p:cNvSpPr txBox="1"/>
          <p:nvPr/>
        </p:nvSpPr>
        <p:spPr>
          <a:xfrm>
            <a:off x="8328211" y="1573947"/>
            <a:ext cx="3863789" cy="516751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chemeClr val="dk1"/>
                </a:solidFill>
              </a:rPr>
              <a:t>Jeu au pied rasant et ramassage de balle :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- Le joueur A tape un coup de pied rasant vers joueur B qui ramasse le ballon en course</a:t>
            </a:r>
            <a:r>
              <a:rPr lang="fr-FR" sz="1200" dirty="0">
                <a:solidFill>
                  <a:schemeClr val="dk1"/>
                </a:solidFill>
              </a:rPr>
              <a:t> </a:t>
            </a:r>
            <a:r>
              <a:rPr lang="fr-FR" sz="1200" baseline="0" dirty="0">
                <a:solidFill>
                  <a:schemeClr val="dk1"/>
                </a:solidFill>
              </a:rPr>
              <a:t>dans la </a:t>
            </a:r>
            <a:r>
              <a:rPr lang="fr-FR" sz="1200" b="1" baseline="0" dirty="0">
                <a:solidFill>
                  <a:schemeClr val="accent6"/>
                </a:solidFill>
              </a:rPr>
              <a:t>zone 2a</a:t>
            </a:r>
            <a:r>
              <a:rPr lang="fr-FR" sz="1200" baseline="0" dirty="0">
                <a:solidFill>
                  <a:schemeClr val="dk1"/>
                </a:solidFill>
              </a:rPr>
              <a:t>, traverse la </a:t>
            </a:r>
            <a:r>
              <a:rPr lang="fr-FR" sz="1200" b="1" baseline="0" dirty="0">
                <a:solidFill>
                  <a:schemeClr val="accent5"/>
                </a:solidFill>
              </a:rPr>
              <a:t>zone 1a</a:t>
            </a:r>
            <a:r>
              <a:rPr lang="fr-FR" sz="1200" baseline="0" dirty="0">
                <a:solidFill>
                  <a:schemeClr val="dk1"/>
                </a:solidFill>
              </a:rPr>
              <a:t> fait une passe au joueur A en fin de </a:t>
            </a:r>
            <a:r>
              <a:rPr lang="fr-FR" sz="1200" dirty="0"/>
              <a:t>zone avant le </a:t>
            </a:r>
            <a:r>
              <a:rPr lang="fr-FR" sz="1200" b="1" dirty="0">
                <a:solidFill>
                  <a:srgbClr val="FF0000"/>
                </a:solidFill>
              </a:rPr>
              <a:t>plot Rouge</a:t>
            </a:r>
            <a:r>
              <a:rPr lang="fr-FR" sz="1200" dirty="0"/>
              <a:t>. </a:t>
            </a:r>
          </a:p>
          <a:p>
            <a:r>
              <a:rPr lang="fr-FR" sz="1200" dirty="0"/>
              <a:t>- Le joueur A réceptionne le ballon et le joueur B fait le tour et rentre en </a:t>
            </a:r>
            <a:r>
              <a:rPr lang="fr-FR" sz="1200" b="1" dirty="0">
                <a:solidFill>
                  <a:schemeClr val="accent5"/>
                </a:solidFill>
              </a:rPr>
              <a:t>zone 1b </a:t>
            </a:r>
            <a:r>
              <a:rPr lang="fr-FR" sz="1200" dirty="0"/>
              <a:t>au moment où le joueur A tape. </a:t>
            </a:r>
          </a:p>
          <a:p>
            <a:r>
              <a:rPr lang="fr-FR" sz="1200" dirty="0"/>
              <a:t>- Le ballon doit être réceptionné en </a:t>
            </a:r>
            <a:r>
              <a:rPr lang="fr-FR" sz="1200" b="1" dirty="0">
                <a:solidFill>
                  <a:schemeClr val="accent6"/>
                </a:solidFill>
              </a:rPr>
              <a:t>zone 2b </a:t>
            </a:r>
            <a:r>
              <a:rPr lang="fr-FR" sz="1200" dirty="0"/>
              <a:t>par le joueur B </a:t>
            </a:r>
            <a:r>
              <a:rPr lang="fr-FR" sz="1200" baseline="0" dirty="0">
                <a:solidFill>
                  <a:schemeClr val="dk1"/>
                </a:solidFill>
              </a:rPr>
              <a:t>; puis</a:t>
            </a:r>
            <a:r>
              <a:rPr lang="fr-FR" sz="1200" dirty="0">
                <a:solidFill>
                  <a:schemeClr val="dk1"/>
                </a:solidFill>
              </a:rPr>
              <a:t> ce dernier </a:t>
            </a:r>
            <a:r>
              <a:rPr lang="fr-FR" sz="1200" baseline="0" dirty="0">
                <a:solidFill>
                  <a:schemeClr val="dk1"/>
                </a:solidFill>
              </a:rPr>
              <a:t>marque l'essai derrière la ligne. </a:t>
            </a:r>
          </a:p>
          <a:p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dirty="0"/>
              <a:t>- B</a:t>
            </a:r>
            <a:r>
              <a:rPr lang="fr-FR" sz="1200" baseline="0" dirty="0">
                <a:solidFill>
                  <a:schemeClr val="dk1"/>
                </a:solidFill>
              </a:rPr>
              <a:t> va se positionner à la place de A qui lui, prend la place de B.</a:t>
            </a:r>
            <a:r>
              <a:rPr lang="fr-FR" sz="1200" dirty="0">
                <a:solidFill>
                  <a:schemeClr val="dk1"/>
                </a:solidFill>
              </a:rPr>
              <a:t> </a:t>
            </a:r>
            <a:r>
              <a:rPr lang="fr-FR" sz="1200" baseline="0" dirty="0">
                <a:solidFill>
                  <a:schemeClr val="dk1"/>
                </a:solidFill>
              </a:rPr>
              <a:t>Même parcours pour le second passage</a:t>
            </a:r>
          </a:p>
          <a:p>
            <a:endParaRPr lang="fr-FR" sz="1200" dirty="0"/>
          </a:p>
          <a:p>
            <a:r>
              <a:rPr lang="fr-FR" sz="1200" dirty="0"/>
              <a:t>Réaliser le parcours sans temps d’arrêt. Notation sur 40pts par passage</a:t>
            </a:r>
          </a:p>
          <a:p>
            <a:endParaRPr lang="fr-FR" sz="1200" dirty="0">
              <a:solidFill>
                <a:schemeClr val="dk1"/>
              </a:solidFill>
            </a:endParaRPr>
          </a:p>
          <a:p>
            <a:pPr eaLnBrk="1" fontAlgn="auto" latinLnBrk="0" hangingPunct="1"/>
            <a:r>
              <a:rPr lang="fr-FR" sz="1200" b="1" u="sng" dirty="0">
                <a:solidFill>
                  <a:schemeClr val="dk1"/>
                </a:solidFill>
              </a:rPr>
              <a:t>Terrain</a:t>
            </a:r>
            <a:r>
              <a:rPr lang="fr-FR" sz="1200" b="1" u="sng" baseline="0" dirty="0">
                <a:solidFill>
                  <a:schemeClr val="dk1"/>
                </a:solidFill>
              </a:rPr>
              <a:t> :</a:t>
            </a:r>
            <a:endParaRPr lang="fr-FR" sz="1200" dirty="0"/>
          </a:p>
          <a:p>
            <a:pPr eaLnBrk="1" fontAlgn="base" latinLnBrk="0" hangingPunct="1"/>
            <a:r>
              <a:rPr lang="fr-FR" sz="1200" dirty="0">
                <a:solidFill>
                  <a:schemeClr val="dk1"/>
                </a:solidFill>
              </a:rPr>
              <a:t>Largeur</a:t>
            </a:r>
            <a:r>
              <a:rPr lang="fr-FR" sz="1200" baseline="0" dirty="0">
                <a:solidFill>
                  <a:schemeClr val="dk1"/>
                </a:solidFill>
              </a:rPr>
              <a:t> : 4+7+4 = 15 m - </a:t>
            </a:r>
            <a:r>
              <a:rPr lang="fr-FR" sz="1200" dirty="0">
                <a:solidFill>
                  <a:schemeClr val="dk1"/>
                </a:solidFill>
              </a:rPr>
              <a:t>Longueur:  10 + 5 m</a:t>
            </a:r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Matériel :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18 plots + 1 ballon</a:t>
            </a: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Pénalités de 5</a:t>
            </a:r>
            <a:r>
              <a:rPr lang="fr-FR" sz="1200" b="1" u="sng" dirty="0">
                <a:solidFill>
                  <a:schemeClr val="dk1"/>
                </a:solidFill>
              </a:rPr>
              <a:t> Pts</a:t>
            </a:r>
            <a:r>
              <a:rPr lang="fr-FR" sz="1200" b="1" baseline="0" dirty="0">
                <a:solidFill>
                  <a:schemeClr val="dk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Maladresse réception</a:t>
            </a:r>
            <a:r>
              <a:rPr lang="fr-FR" sz="1200" baseline="0" dirty="0">
                <a:solidFill>
                  <a:schemeClr val="dk1"/>
                </a:solidFill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P</a:t>
            </a:r>
            <a:r>
              <a:rPr lang="fr-FR" sz="1200" baseline="0" dirty="0">
                <a:solidFill>
                  <a:schemeClr val="dk1"/>
                </a:solidFill>
              </a:rPr>
              <a:t>asse en avant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D</a:t>
            </a:r>
            <a:r>
              <a:rPr lang="fr-FR" sz="1200" baseline="0" dirty="0">
                <a:solidFill>
                  <a:schemeClr val="dk1"/>
                </a:solidFill>
              </a:rPr>
              <a:t>épart du joueur devant le botteur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Maladresse lors du toucher à terre (Essai)</a:t>
            </a:r>
          </a:p>
          <a:p>
            <a:endParaRPr lang="fr-FR" sz="10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3073" y="364876"/>
            <a:ext cx="7838831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JEU AU PIED RASANT– CRAMPONS D’OR </a:t>
            </a:r>
          </a:p>
        </p:txBody>
      </p:sp>
      <p:sp>
        <p:nvSpPr>
          <p:cNvPr id="8" name="Bulle ronde 7"/>
          <p:cNvSpPr/>
          <p:nvPr/>
        </p:nvSpPr>
        <p:spPr>
          <a:xfrm>
            <a:off x="161614" y="238521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7626" y="979719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HAUT / DROITE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727" y="1714224"/>
            <a:ext cx="8606938" cy="50272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631" y="5473726"/>
            <a:ext cx="626154" cy="62184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1121785" y="5633907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Ballon hors </a:t>
            </a:r>
          </a:p>
          <a:p>
            <a:r>
              <a:rPr lang="fr-FR" sz="1200" b="1" dirty="0">
                <a:solidFill>
                  <a:srgbClr val="FF0000"/>
                </a:solidFill>
              </a:rPr>
              <a:t>zone -15pts</a:t>
            </a:r>
          </a:p>
        </p:txBody>
      </p:sp>
    </p:spTree>
    <p:extLst>
      <p:ext uri="{BB962C8B-B14F-4D97-AF65-F5344CB8AC3E}">
        <p14:creationId xmlns:p14="http://schemas.microsoft.com/office/powerpoint/2010/main" val="423398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0"/>
          <p:cNvSpPr txBox="1"/>
          <p:nvPr/>
        </p:nvSpPr>
        <p:spPr>
          <a:xfrm>
            <a:off x="6717037" y="1649835"/>
            <a:ext cx="4790140" cy="476281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chemeClr val="dk1"/>
                </a:solidFill>
              </a:rPr>
              <a:t>Jeu au pied  et réception de balle :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Chaque joueur doit taper 1 coup de pied </a:t>
            </a:r>
            <a:r>
              <a:rPr lang="fr-FR" sz="1200" dirty="0"/>
              <a:t>« Haut » au niveau de chaque plots (</a:t>
            </a:r>
            <a:r>
              <a:rPr lang="fr-FR" sz="1200" b="1" dirty="0">
                <a:solidFill>
                  <a:srgbClr val="00B0F0"/>
                </a:solidFill>
              </a:rPr>
              <a:t>BLEU</a:t>
            </a:r>
            <a:r>
              <a:rPr lang="fr-FR" sz="1200" dirty="0"/>
              <a:t> ; </a:t>
            </a:r>
            <a:r>
              <a:rPr lang="fr-FR" sz="1200" b="1" dirty="0">
                <a:solidFill>
                  <a:srgbClr val="00B050"/>
                </a:solidFill>
              </a:rPr>
              <a:t>VERT</a:t>
            </a:r>
            <a:r>
              <a:rPr lang="fr-FR" sz="1200" dirty="0"/>
              <a:t> ; </a:t>
            </a:r>
            <a:r>
              <a:rPr lang="fr-FR" sz="1200" b="1" dirty="0">
                <a:solidFill>
                  <a:srgbClr val="FF0000"/>
                </a:solidFill>
              </a:rPr>
              <a:t>ROUGE</a:t>
            </a:r>
            <a:r>
              <a:rPr lang="fr-FR" sz="1200" dirty="0"/>
              <a:t>).</a:t>
            </a:r>
            <a:r>
              <a:rPr lang="fr-FR" sz="1200" baseline="0" dirty="0">
                <a:solidFill>
                  <a:schemeClr val="dk1"/>
                </a:solidFill>
              </a:rPr>
              <a:t> </a:t>
            </a:r>
          </a:p>
          <a:p>
            <a:r>
              <a:rPr lang="fr-FR" sz="1200" baseline="0" dirty="0">
                <a:solidFill>
                  <a:schemeClr val="dk1"/>
                </a:solidFill>
              </a:rPr>
              <a:t>Le joueur A commence à 5m puis </a:t>
            </a:r>
            <a:r>
              <a:rPr lang="fr-FR" sz="1200" dirty="0"/>
              <a:t>7</a:t>
            </a:r>
            <a:r>
              <a:rPr lang="fr-FR" sz="1200" baseline="0" dirty="0">
                <a:solidFill>
                  <a:schemeClr val="dk1"/>
                </a:solidFill>
              </a:rPr>
              <a:t>m et fini par 10m en face des poteaux.</a:t>
            </a:r>
            <a:endParaRPr lang="fr-FR" sz="1200" dirty="0">
              <a:solidFill>
                <a:schemeClr val="dk1"/>
              </a:solidFill>
            </a:endParaRPr>
          </a:p>
          <a:p>
            <a:r>
              <a:rPr lang="fr-FR" sz="1200" baseline="0" dirty="0">
                <a:solidFill>
                  <a:schemeClr val="dk1"/>
                </a:solidFill>
              </a:rPr>
              <a:t>Le joueur B doit réceptionner le ballon de volée derrière les poteaux dans la zone définie.</a:t>
            </a:r>
            <a:r>
              <a:rPr lang="fr-FR" sz="1200" dirty="0"/>
              <a:t> </a:t>
            </a:r>
          </a:p>
          <a:p>
            <a:endParaRPr lang="fr-FR" sz="1200" dirty="0"/>
          </a:p>
          <a:p>
            <a:r>
              <a:rPr lang="fr-FR" sz="1200" b="1" dirty="0"/>
              <a:t>M10</a:t>
            </a:r>
            <a:r>
              <a:rPr lang="fr-FR" sz="1200" dirty="0"/>
              <a:t> = Pied préférentiel sur les trois plots</a:t>
            </a: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Matériel  :</a:t>
            </a:r>
            <a:endParaRPr lang="fr-FR" sz="1200" dirty="0"/>
          </a:p>
          <a:p>
            <a:r>
              <a:rPr lang="fr-FR" sz="1200" dirty="0"/>
              <a:t>10</a:t>
            </a:r>
            <a:r>
              <a:rPr lang="fr-FR" sz="1200" baseline="0" dirty="0">
                <a:solidFill>
                  <a:schemeClr val="dk1"/>
                </a:solidFill>
              </a:rPr>
              <a:t> plots, 2 ballons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1 zones de réception</a:t>
            </a:r>
            <a:endParaRPr lang="fr-FR" sz="1200" dirty="0"/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r>
              <a:rPr lang="fr-FR" sz="1200" b="1" u="sng" baseline="0" dirty="0">
                <a:solidFill>
                  <a:schemeClr val="dk1"/>
                </a:solidFill>
              </a:rPr>
              <a:t>Points :</a:t>
            </a:r>
            <a:r>
              <a:rPr lang="fr-FR" sz="1200" b="1" dirty="0"/>
              <a:t> </a:t>
            </a:r>
            <a:r>
              <a:rPr lang="fr-FR" sz="1200" dirty="0"/>
              <a:t>Le Ballon doit être tiré au pied, il doit passer entre les poteaux et au-dessus de la barre transversale. Il doit être réceptionné par le joueur B dans la zone.</a:t>
            </a:r>
          </a:p>
          <a:p>
            <a:pPr fontAlgn="base"/>
            <a:r>
              <a:rPr lang="fr-FR" sz="1200" baseline="0" dirty="0">
                <a:solidFill>
                  <a:schemeClr val="dk1"/>
                </a:solidFill>
              </a:rPr>
              <a:t> </a:t>
            </a:r>
          </a:p>
          <a:p>
            <a:pPr fontAlgn="base"/>
            <a:endParaRPr lang="fr-FR" sz="1200" b="1" u="sng" baseline="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200" b="1" u="sng" baseline="0" dirty="0">
                <a:solidFill>
                  <a:schemeClr val="accent5"/>
                </a:solidFill>
              </a:rPr>
              <a:t>Zone 1 :</a:t>
            </a:r>
            <a:r>
              <a:rPr lang="fr-FR" sz="1200" b="1" baseline="0" dirty="0">
                <a:solidFill>
                  <a:schemeClr val="accent5"/>
                </a:solidFill>
              </a:rPr>
              <a:t> 1 point + 1 point</a:t>
            </a:r>
            <a:endParaRPr lang="fr-FR" sz="1200" b="1" dirty="0">
              <a:solidFill>
                <a:schemeClr val="accent5"/>
              </a:solidFill>
            </a:endParaRPr>
          </a:p>
          <a:p>
            <a:r>
              <a:rPr lang="fr-FR" sz="1200" b="1" u="sng" baseline="0" dirty="0">
                <a:solidFill>
                  <a:schemeClr val="accent6"/>
                </a:solidFill>
              </a:rPr>
              <a:t>Zone 2 : </a:t>
            </a:r>
            <a:r>
              <a:rPr lang="fr-FR" sz="1200" b="1" baseline="0" dirty="0">
                <a:solidFill>
                  <a:schemeClr val="accent6"/>
                </a:solidFill>
              </a:rPr>
              <a:t>2 points + 2 points</a:t>
            </a:r>
            <a:endParaRPr lang="fr-FR" sz="1200" b="1" dirty="0">
              <a:solidFill>
                <a:schemeClr val="accent6"/>
              </a:solidFill>
            </a:endParaRPr>
          </a:p>
          <a:p>
            <a:r>
              <a:rPr lang="fr-FR" sz="1200" b="1" u="sng" baseline="0" dirty="0">
                <a:solidFill>
                  <a:srgbClr val="FF0000"/>
                </a:solidFill>
              </a:rPr>
              <a:t>Zones 3</a:t>
            </a:r>
            <a:r>
              <a:rPr lang="fr-FR" sz="1200" b="1" u="sng" dirty="0">
                <a:solidFill>
                  <a:srgbClr val="FF0000"/>
                </a:solidFill>
              </a:rPr>
              <a:t> :</a:t>
            </a:r>
            <a:r>
              <a:rPr lang="fr-FR" sz="1200" b="1" dirty="0">
                <a:solidFill>
                  <a:srgbClr val="FF0000"/>
                </a:solidFill>
              </a:rPr>
              <a:t> 3 points + 3 points</a:t>
            </a:r>
          </a:p>
          <a:p>
            <a:endParaRPr lang="fr-FR" sz="1200" u="sng" baseline="0" dirty="0">
              <a:solidFill>
                <a:schemeClr val="dk1"/>
              </a:solidFill>
            </a:endParaRPr>
          </a:p>
          <a:p>
            <a:r>
              <a:rPr lang="fr-FR" sz="1200" baseline="0" dirty="0">
                <a:solidFill>
                  <a:schemeClr val="dk1"/>
                </a:solidFill>
              </a:rPr>
              <a:t>                                                                                           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89530" y="363776"/>
            <a:ext cx="7838831" cy="461665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JEU AU PIED DE PRÉCISION – CRAMPONS D’OR </a:t>
            </a:r>
          </a:p>
        </p:txBody>
      </p:sp>
      <p:sp>
        <p:nvSpPr>
          <p:cNvPr id="9" name="Bulle ronde 8"/>
          <p:cNvSpPr/>
          <p:nvPr/>
        </p:nvSpPr>
        <p:spPr>
          <a:xfrm>
            <a:off x="237403" y="363776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64084" y="935593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MILIEU / DROIT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9E8CD9-1F71-4636-0C8B-991EBBA4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33" y="1459413"/>
            <a:ext cx="4951316" cy="50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3073" y="364876"/>
            <a:ext cx="783883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PASSES – CRAMPONS D’OR </a:t>
            </a:r>
          </a:p>
        </p:txBody>
      </p:sp>
      <p:sp>
        <p:nvSpPr>
          <p:cNvPr id="8" name="Bulle ronde 7"/>
          <p:cNvSpPr/>
          <p:nvPr/>
        </p:nvSpPr>
        <p:spPr>
          <a:xfrm>
            <a:off x="161614" y="238521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7626" y="979719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BAS / DROIT</a:t>
            </a:r>
          </a:p>
        </p:txBody>
      </p:sp>
      <p:sp>
        <p:nvSpPr>
          <p:cNvPr id="110" name="ZoneTexte 142"/>
          <p:cNvSpPr txBox="1"/>
          <p:nvPr/>
        </p:nvSpPr>
        <p:spPr>
          <a:xfrm>
            <a:off x="7666012" y="1822591"/>
            <a:ext cx="4373588" cy="440939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aseline="0" dirty="0">
                <a:solidFill>
                  <a:schemeClr val="dk1"/>
                </a:solidFill>
              </a:rPr>
              <a:t>Le joueur A et le joueur B se positionnent derrière le 1</a:t>
            </a:r>
            <a:r>
              <a:rPr lang="fr-FR" baseline="30000" dirty="0">
                <a:solidFill>
                  <a:schemeClr val="dk1"/>
                </a:solidFill>
              </a:rPr>
              <a:t>er</a:t>
            </a:r>
            <a:endParaRPr lang="fr-FR" baseline="0" dirty="0">
              <a:solidFill>
                <a:schemeClr val="dk1"/>
              </a:solidFill>
            </a:endParaRPr>
          </a:p>
          <a:p>
            <a:r>
              <a:rPr lang="fr-FR" b="1" dirty="0">
                <a:solidFill>
                  <a:srgbClr val="FFC000"/>
                </a:solidFill>
              </a:rPr>
              <a:t>PLOT JAUNE.</a:t>
            </a:r>
          </a:p>
          <a:p>
            <a:r>
              <a:rPr lang="fr-FR" baseline="0" dirty="0">
                <a:solidFill>
                  <a:schemeClr val="dk1"/>
                </a:solidFill>
              </a:rPr>
              <a:t>Au signal le</a:t>
            </a:r>
            <a:r>
              <a:rPr lang="fr-FR" dirty="0">
                <a:solidFill>
                  <a:schemeClr val="dk1"/>
                </a:solidFill>
              </a:rPr>
              <a:t> joueur </a:t>
            </a:r>
            <a:r>
              <a:rPr lang="fr-FR" dirty="0"/>
              <a:t>A démarre sa course vers le </a:t>
            </a:r>
            <a:r>
              <a:rPr lang="fr-FR" b="1" baseline="0" dirty="0">
                <a:solidFill>
                  <a:schemeClr val="accent5"/>
                </a:solidFill>
              </a:rPr>
              <a:t>PLOT BLEU</a:t>
            </a:r>
            <a:r>
              <a:rPr lang="fr-FR" b="1" dirty="0"/>
              <a:t> </a:t>
            </a:r>
            <a:r>
              <a:rPr lang="fr-FR" baseline="0" dirty="0">
                <a:solidFill>
                  <a:schemeClr val="dk1"/>
                </a:solidFill>
              </a:rPr>
              <a:t>et réceptionne le ballon en mouvement passé par le joueur C. A la suite il fait la passe au joueur B en mouvement qui réceptionne la passe dans la zone 1</a:t>
            </a:r>
            <a:r>
              <a:rPr lang="fr-FR" b="1" dirty="0">
                <a:solidFill>
                  <a:schemeClr val="tx1"/>
                </a:solidFill>
              </a:rPr>
              <a:t>. </a:t>
            </a:r>
            <a:r>
              <a:rPr lang="fr-FR" dirty="0">
                <a:solidFill>
                  <a:schemeClr val="tx1"/>
                </a:solidFill>
              </a:rPr>
              <a:t>Le joueur B marque en posant le ballon juste derrière la zone.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Enchainer deux fois, les mêmes actions.</a:t>
            </a:r>
          </a:p>
          <a:p>
            <a:endParaRPr lang="fr-FR" baseline="0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Les deux joueurs font le tour du 2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rgbClr val="FFC000"/>
                </a:solidFill>
              </a:rPr>
              <a:t>PLOT JAUNE.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baseline="0" dirty="0">
                <a:solidFill>
                  <a:schemeClr val="tx1"/>
                </a:solidFill>
              </a:rPr>
              <a:t>Les joueurs ench</a:t>
            </a:r>
            <a:r>
              <a:rPr lang="fr-FR" dirty="0">
                <a:solidFill>
                  <a:schemeClr val="tx1"/>
                </a:solidFill>
              </a:rPr>
              <a:t>aînent le retour en exerçant les mêmes gestes.</a:t>
            </a:r>
          </a:p>
          <a:p>
            <a:r>
              <a:rPr lang="fr-FR" dirty="0">
                <a:solidFill>
                  <a:schemeClr val="tx1"/>
                </a:solidFill>
              </a:rPr>
              <a:t>La réception est effectuée par le même joueur</a:t>
            </a:r>
          </a:p>
          <a:p>
            <a:endParaRPr lang="fr-FR" baseline="0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L’éducateur pour le retour se repositionne en zone 1</a:t>
            </a:r>
          </a:p>
          <a:p>
            <a:r>
              <a:rPr lang="fr-FR" dirty="0">
                <a:solidFill>
                  <a:schemeClr val="tx1"/>
                </a:solidFill>
              </a:rPr>
              <a:t>L’éducateur pour le retour se repositionne en zone 2</a:t>
            </a:r>
            <a:endParaRPr lang="fr-FR" baseline="0" dirty="0">
              <a:solidFill>
                <a:schemeClr val="tx1"/>
              </a:solidFill>
            </a:endParaRPr>
          </a:p>
          <a:p>
            <a:r>
              <a:rPr lang="fr-FR" baseline="0" dirty="0">
                <a:solidFill>
                  <a:schemeClr val="dk1"/>
                </a:solidFill>
              </a:rPr>
              <a:t>Arrêt du chronomètre </a:t>
            </a:r>
            <a:r>
              <a:rPr lang="fr-FR" dirty="0"/>
              <a:t>après que les deux joueurs ont dépassé le dernier plot jaune. </a:t>
            </a:r>
          </a:p>
          <a:p>
            <a:endParaRPr lang="fr-FR" dirty="0"/>
          </a:p>
          <a:p>
            <a:r>
              <a:rPr lang="fr-FR" dirty="0"/>
              <a:t>Passage 2 : Inversion des rôles</a:t>
            </a:r>
          </a:p>
          <a:p>
            <a:r>
              <a:rPr lang="fr-FR" dirty="0"/>
              <a:t>Joueur A = RECEPTIONNEUR</a:t>
            </a:r>
          </a:p>
          <a:p>
            <a:r>
              <a:rPr lang="fr-FR" dirty="0"/>
              <a:t>Joueur B = PASSEUR</a:t>
            </a:r>
          </a:p>
          <a:p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Parcours chronométré (addition des 2 passages )</a:t>
            </a:r>
          </a:p>
          <a:p>
            <a:pPr eaLnBrk="1" fontAlgn="auto" latinLnBrk="0" hangingPunct="1"/>
            <a:endParaRPr lang="fr-FR" b="1" u="sng" dirty="0">
              <a:solidFill>
                <a:schemeClr val="dk1"/>
              </a:solidFill>
            </a:endParaRPr>
          </a:p>
          <a:p>
            <a:pPr eaLnBrk="1" fontAlgn="auto" latinLnBrk="0" hangingPunct="1"/>
            <a:r>
              <a:rPr lang="fr-FR" b="1" u="sng" dirty="0">
                <a:solidFill>
                  <a:schemeClr val="dk1"/>
                </a:solidFill>
              </a:rPr>
              <a:t>Terrain</a:t>
            </a:r>
            <a:r>
              <a:rPr lang="fr-FR" b="1" u="sng" baseline="0" dirty="0">
                <a:solidFill>
                  <a:schemeClr val="dk1"/>
                </a:solidFill>
              </a:rPr>
              <a:t> :</a:t>
            </a:r>
            <a:endParaRPr lang="fr-FR" dirty="0"/>
          </a:p>
          <a:p>
            <a:pPr eaLnBrk="1" fontAlgn="base" latinLnBrk="0" hangingPunct="1"/>
            <a:r>
              <a:rPr lang="fr-FR" dirty="0">
                <a:solidFill>
                  <a:schemeClr val="dk1"/>
                </a:solidFill>
              </a:rPr>
              <a:t>Longueur</a:t>
            </a:r>
            <a:r>
              <a:rPr lang="fr-FR" baseline="0" dirty="0">
                <a:solidFill>
                  <a:schemeClr val="dk1"/>
                </a:solidFill>
              </a:rPr>
              <a:t> : 30 m - </a:t>
            </a:r>
            <a:r>
              <a:rPr lang="fr-FR" dirty="0">
                <a:solidFill>
                  <a:schemeClr val="dk1"/>
                </a:solidFill>
              </a:rPr>
              <a:t>largeur :  10 m</a:t>
            </a:r>
            <a:endParaRPr lang="fr-FR" baseline="0" dirty="0">
              <a:solidFill>
                <a:schemeClr val="dk1"/>
              </a:solidFill>
            </a:endParaRPr>
          </a:p>
          <a:p>
            <a:pPr fontAlgn="base"/>
            <a:endParaRPr lang="fr-FR" b="1" u="sng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Matériel :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20 plots + 2 ballons</a:t>
            </a:r>
            <a:endParaRPr lang="fr-FR" dirty="0"/>
          </a:p>
          <a:p>
            <a:pPr fontAlgn="base"/>
            <a:endParaRPr lang="fr-FR" baseline="0" dirty="0">
              <a:solidFill>
                <a:schemeClr val="dk1"/>
              </a:solidFill>
            </a:endParaRPr>
          </a:p>
          <a:p>
            <a:pPr fontAlgn="base"/>
            <a:r>
              <a:rPr lang="fr-FR" b="1" u="sng" baseline="0" dirty="0">
                <a:solidFill>
                  <a:schemeClr val="dk1"/>
                </a:solidFill>
              </a:rPr>
              <a:t>Pénalités de 5</a:t>
            </a:r>
            <a:r>
              <a:rPr lang="fr-FR" b="1" baseline="0" dirty="0">
                <a:solidFill>
                  <a:schemeClr val="dk1"/>
                </a:solidFill>
              </a:rPr>
              <a:t>’’ </a:t>
            </a:r>
            <a:r>
              <a:rPr lang="fr-FR" baseline="0" dirty="0">
                <a:solidFill>
                  <a:schemeClr val="dk1"/>
                </a:solidFill>
              </a:rPr>
              <a:t>si en avant, passe hors zone  </a:t>
            </a:r>
          </a:p>
          <a:p>
            <a:pPr fontAlgn="base"/>
            <a:r>
              <a:rPr lang="fr-FR" baseline="0" dirty="0">
                <a:solidFill>
                  <a:schemeClr val="dk1"/>
                </a:solidFill>
              </a:rPr>
              <a:t>                                                           </a:t>
            </a:r>
          </a:p>
          <a:p>
            <a:r>
              <a:rPr lang="fr-FR" dirty="0"/>
              <a:t>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AC766F-372B-351F-DDBB-A5201E85E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8" y="1520091"/>
            <a:ext cx="7544454" cy="50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1511301" y="389922"/>
            <a:ext cx="7838831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LANCER EN TOUCHE– CRAMPONS D’OR </a:t>
            </a:r>
          </a:p>
        </p:txBody>
      </p:sp>
      <p:sp>
        <p:nvSpPr>
          <p:cNvPr id="44" name="Bulle ronde 43"/>
          <p:cNvSpPr/>
          <p:nvPr/>
        </p:nvSpPr>
        <p:spPr>
          <a:xfrm>
            <a:off x="205156" y="320437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N°5</a:t>
            </a:r>
          </a:p>
        </p:txBody>
      </p:sp>
      <p:sp>
        <p:nvSpPr>
          <p:cNvPr id="45" name="ZoneTexte 70"/>
          <p:cNvSpPr txBox="1"/>
          <p:nvPr/>
        </p:nvSpPr>
        <p:spPr>
          <a:xfrm>
            <a:off x="6680839" y="1436661"/>
            <a:ext cx="4511036" cy="441007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chemeClr val="dk1"/>
                </a:solidFill>
              </a:rPr>
              <a:t>Lancers en touche :</a:t>
            </a:r>
            <a:endParaRPr lang="fr-FR" sz="1200" dirty="0"/>
          </a:p>
          <a:p>
            <a:pPr>
              <a:lnSpc>
                <a:spcPts val="1600"/>
              </a:lnSpc>
            </a:pPr>
            <a:r>
              <a:rPr lang="fr-FR" sz="1200" b="0" dirty="0">
                <a:solidFill>
                  <a:schemeClr val="dk1"/>
                </a:solidFill>
              </a:rPr>
              <a:t>Chaque joueur a 2</a:t>
            </a:r>
            <a:r>
              <a:rPr lang="fr-FR" sz="1200" b="0" baseline="0" dirty="0">
                <a:solidFill>
                  <a:schemeClr val="dk1"/>
                </a:solidFill>
              </a:rPr>
              <a:t> lancers au choix, en 1 mn maxi, à 3</a:t>
            </a:r>
            <a:r>
              <a:rPr lang="fr-FR" sz="1200" b="0" dirty="0">
                <a:solidFill>
                  <a:schemeClr val="dk1"/>
                </a:solidFill>
              </a:rPr>
              <a:t> </a:t>
            </a:r>
            <a:r>
              <a:rPr lang="fr-FR" sz="1200" b="0" baseline="0" dirty="0">
                <a:solidFill>
                  <a:schemeClr val="dk1"/>
                </a:solidFill>
              </a:rPr>
              <a:t>ou à</a:t>
            </a:r>
            <a:r>
              <a:rPr lang="fr-FR" sz="1200" b="0" dirty="0">
                <a:solidFill>
                  <a:schemeClr val="dk1"/>
                </a:solidFill>
              </a:rPr>
              <a:t> </a:t>
            </a:r>
            <a:r>
              <a:rPr lang="fr-FR" sz="1200" dirty="0"/>
              <a:t>5</a:t>
            </a:r>
            <a:r>
              <a:rPr lang="fr-FR" sz="1200" b="0" baseline="0" dirty="0">
                <a:solidFill>
                  <a:schemeClr val="dk1"/>
                </a:solidFill>
              </a:rPr>
              <a:t> m</a:t>
            </a:r>
            <a:endParaRPr lang="fr-FR" sz="1200" b="0" dirty="0">
              <a:solidFill>
                <a:schemeClr val="dk1"/>
              </a:solidFill>
            </a:endParaRPr>
          </a:p>
          <a:p>
            <a:r>
              <a:rPr lang="fr-FR" sz="1200" dirty="0">
                <a:solidFill>
                  <a:schemeClr val="dk1"/>
                </a:solidFill>
              </a:rPr>
              <a:t>Lancer les mains au dessus de la tête</a:t>
            </a:r>
            <a:endParaRPr lang="fr-FR" sz="1200" dirty="0"/>
          </a:p>
          <a:p>
            <a:r>
              <a:rPr lang="fr-FR" sz="1200" dirty="0">
                <a:solidFill>
                  <a:schemeClr val="dk1"/>
                </a:solidFill>
              </a:rPr>
              <a:t>Toucher la zone du poteau délimité d’1m par le scotch noir </a:t>
            </a:r>
            <a:r>
              <a:rPr lang="fr-FR" sz="1200" u="sng" dirty="0">
                <a:solidFill>
                  <a:srgbClr val="FF0000"/>
                </a:solidFill>
              </a:rPr>
              <a:t>(Zone quadrillée rouge sur le schéma) </a:t>
            </a:r>
            <a:r>
              <a:rPr lang="fr-FR" sz="1200" dirty="0">
                <a:solidFill>
                  <a:schemeClr val="dk1"/>
                </a:solidFill>
              </a:rPr>
              <a:t>avec le ballon </a:t>
            </a:r>
            <a:endParaRPr lang="fr-FR" sz="1200" dirty="0"/>
          </a:p>
          <a:p>
            <a:pPr>
              <a:lnSpc>
                <a:spcPts val="1600"/>
              </a:lnSpc>
            </a:pPr>
            <a:endParaRPr lang="fr-FR" sz="1200" b="1" u="sng" baseline="0" dirty="0">
              <a:solidFill>
                <a:schemeClr val="dk1"/>
              </a:solidFill>
            </a:endParaRPr>
          </a:p>
          <a:p>
            <a:pPr>
              <a:lnSpc>
                <a:spcPts val="1600"/>
              </a:lnSpc>
            </a:pPr>
            <a:endParaRPr lang="fr-FR" sz="1200" b="1" u="sng" dirty="0"/>
          </a:p>
          <a:p>
            <a:pPr>
              <a:lnSpc>
                <a:spcPts val="1600"/>
              </a:lnSpc>
            </a:pPr>
            <a:r>
              <a:rPr lang="fr-FR" sz="1200" b="1" u="sng" baseline="0" dirty="0">
                <a:solidFill>
                  <a:schemeClr val="dk1"/>
                </a:solidFill>
              </a:rPr>
              <a:t>Matériel :</a:t>
            </a:r>
            <a:endParaRPr lang="fr-FR" sz="1200" dirty="0"/>
          </a:p>
          <a:p>
            <a:pPr>
              <a:lnSpc>
                <a:spcPts val="1600"/>
              </a:lnSpc>
            </a:pPr>
            <a:r>
              <a:rPr lang="fr-FR" sz="1200" baseline="0" dirty="0">
                <a:solidFill>
                  <a:schemeClr val="dk1"/>
                </a:solidFill>
              </a:rPr>
              <a:t>2 ballons, 2 plots, Scotch Noir</a:t>
            </a:r>
            <a:endParaRPr lang="fr-FR" sz="1200" dirty="0"/>
          </a:p>
          <a:p>
            <a:pPr>
              <a:lnSpc>
                <a:spcPts val="1600"/>
              </a:lnSpc>
            </a:pPr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Points </a:t>
            </a:r>
            <a:r>
              <a:rPr lang="fr-FR" sz="1200" b="1" baseline="0" dirty="0">
                <a:solidFill>
                  <a:schemeClr val="dk1"/>
                </a:solidFill>
              </a:rPr>
              <a:t> :</a:t>
            </a:r>
            <a:r>
              <a:rPr lang="fr-FR" sz="1200" baseline="0" dirty="0">
                <a:solidFill>
                  <a:schemeClr val="dk1"/>
                </a:solidFill>
              </a:rPr>
              <a:t>   4 points à 3 m</a:t>
            </a:r>
            <a:endParaRPr lang="fr-FR" sz="1200" dirty="0"/>
          </a:p>
          <a:p>
            <a:pPr>
              <a:lnSpc>
                <a:spcPts val="1600"/>
              </a:lnSpc>
            </a:pPr>
            <a:r>
              <a:rPr lang="fr-FR" sz="1200" baseline="0" dirty="0">
                <a:solidFill>
                  <a:schemeClr val="dk1"/>
                </a:solidFill>
              </a:rPr>
              <a:t>                 6 points à 5 m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				</a:t>
            </a:r>
            <a:endParaRPr lang="fr-FR" sz="1200" dirty="0">
              <a:solidFill>
                <a:schemeClr val="dk1"/>
              </a:solidFill>
            </a:endParaRPr>
          </a:p>
          <a:p>
            <a:endParaRPr lang="fr-FR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3029397" y="959458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MILIEU / GAUCHE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1" y="1377477"/>
            <a:ext cx="420050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07548"/>
              </p:ext>
            </p:extLst>
          </p:nvPr>
        </p:nvGraphicFramePr>
        <p:xfrm>
          <a:off x="327591" y="790605"/>
          <a:ext cx="1938252" cy="4204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287">
                  <a:extLst>
                    <a:ext uri="{9D8B030D-6E8A-4147-A177-3AD203B41FA5}">
                      <a16:colId xmlns:a16="http://schemas.microsoft.com/office/drawing/2014/main" val="656218407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3202308653"/>
                    </a:ext>
                  </a:extLst>
                </a:gridCol>
              </a:tblGrid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N°1 : ATTITUDES RUGBY</a:t>
                      </a:r>
                      <a:endParaRPr lang="fr-FR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01235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54"-54"99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4002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55"-55"99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80959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56"-56"99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25605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57"-57"99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71992"/>
                  </a:ext>
                </a:extLst>
              </a:tr>
              <a:tr h="1842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58"-58"99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9928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59"-59"99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36823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1'00-1’00"99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84762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1'01-1'01"99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8090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1'02-1'02"99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18877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1'03-1'03"99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29799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1'04-1'04"99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7964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1'05-1'05"99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83858"/>
                  </a:ext>
                </a:extLst>
              </a:tr>
              <a:tr h="1662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1'06-1'06"99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04258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1'07-1'07"99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96626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1'08-1'08"99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34203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1'09-1'09"99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34619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1'10-1'10"99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31317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1'11-1'11"99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5695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1'12-1'12"99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53587"/>
                  </a:ext>
                </a:extLst>
              </a:tr>
              <a:tr h="167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1'13-1'13"99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00572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1'14-1'14"99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839637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1'15-1'15"99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3692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95139"/>
              </p:ext>
            </p:extLst>
          </p:nvPr>
        </p:nvGraphicFramePr>
        <p:xfrm>
          <a:off x="2347619" y="1161401"/>
          <a:ext cx="1756339" cy="3534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073">
                  <a:extLst>
                    <a:ext uri="{9D8B030D-6E8A-4147-A177-3AD203B41FA5}">
                      <a16:colId xmlns:a16="http://schemas.microsoft.com/office/drawing/2014/main" val="2898933091"/>
                    </a:ext>
                  </a:extLst>
                </a:gridCol>
                <a:gridCol w="706266">
                  <a:extLst>
                    <a:ext uri="{9D8B030D-6E8A-4147-A177-3AD203B41FA5}">
                      <a16:colId xmlns:a16="http://schemas.microsoft.com/office/drawing/2014/main" val="4966451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1'16-1'16"99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383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1'17-1'17"99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27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1'18-1'18"99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762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1'19-1'19"99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71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1'20-1'20"99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83695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1'21-1'21"99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53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1'22-1'22"99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36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1'23-1'23"99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051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1'24-1'24"99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55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1’25-1’25"99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07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1’26-1’26"99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53993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1’27-1’27"99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523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1’28-1’28"99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61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1’29-1’29"99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075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1’30-1’30"99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294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1’31-1’31"99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068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1’32-1’32"99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280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1’33-1’33"99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22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1’34 et plus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16842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93712"/>
              </p:ext>
            </p:extLst>
          </p:nvPr>
        </p:nvGraphicFramePr>
        <p:xfrm>
          <a:off x="293958" y="5332138"/>
          <a:ext cx="3810000" cy="889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575">
                  <a:extLst>
                    <a:ext uri="{9D8B030D-6E8A-4147-A177-3AD203B41FA5}">
                      <a16:colId xmlns:a16="http://schemas.microsoft.com/office/drawing/2014/main" val="381050842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5241246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998945533"/>
                    </a:ext>
                  </a:extLst>
                </a:gridCol>
              </a:tblGrid>
              <a:tr h="2937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N°5 : LANCERS EN TOUCHE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41450"/>
                  </a:ext>
                </a:extLst>
              </a:tr>
              <a:tr h="2039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Réussite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59387"/>
                  </a:ext>
                </a:extLst>
              </a:tr>
              <a:tr h="203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56667"/>
                  </a:ext>
                </a:extLst>
              </a:tr>
              <a:tr h="1876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 lancers pour chaque joueur au choix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241552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97294"/>
              </p:ext>
            </p:extLst>
          </p:nvPr>
        </p:nvGraphicFramePr>
        <p:xfrm>
          <a:off x="4390826" y="4423376"/>
          <a:ext cx="3810000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575">
                  <a:extLst>
                    <a:ext uri="{9D8B030D-6E8A-4147-A177-3AD203B41FA5}">
                      <a16:colId xmlns:a16="http://schemas.microsoft.com/office/drawing/2014/main" val="20011862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4243840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87877118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3 : JEU AU PIED DE PRECISION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0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BALLON DANS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RECEPTION EN ZONE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46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675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9765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0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BALLON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RECEPTION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40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75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ZONE 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88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ZONE 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999766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CHAQUE JOUEUR PASSE AU TIR ET A LA RECEPTION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177302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92276"/>
              </p:ext>
            </p:extLst>
          </p:nvPr>
        </p:nvGraphicFramePr>
        <p:xfrm>
          <a:off x="4390826" y="789470"/>
          <a:ext cx="2261586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927">
                  <a:extLst>
                    <a:ext uri="{9D8B030D-6E8A-4147-A177-3AD203B41FA5}">
                      <a16:colId xmlns:a16="http://schemas.microsoft.com/office/drawing/2014/main" val="25438901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939763061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N°2 : JEU AU PIED RASANT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4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PENALITES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POINTS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19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60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81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971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08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74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633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76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64173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67858"/>
              </p:ext>
            </p:extLst>
          </p:nvPr>
        </p:nvGraphicFramePr>
        <p:xfrm>
          <a:off x="8821363" y="790605"/>
          <a:ext cx="1677318" cy="419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437">
                  <a:extLst>
                    <a:ext uri="{9D8B030D-6E8A-4147-A177-3AD203B41FA5}">
                      <a16:colId xmlns:a16="http://schemas.microsoft.com/office/drawing/2014/main" val="1002289113"/>
                    </a:ext>
                  </a:extLst>
                </a:gridCol>
                <a:gridCol w="541881">
                  <a:extLst>
                    <a:ext uri="{9D8B030D-6E8A-4147-A177-3AD203B41FA5}">
                      <a16:colId xmlns:a16="http://schemas.microsoft.com/office/drawing/2014/main" val="271903472"/>
                    </a:ext>
                  </a:extLst>
                </a:gridCol>
              </a:tblGrid>
              <a:tr h="2729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N°4 : PASSES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23944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39"50 - 39"99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52284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- 40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38606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40"50 - 40"99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57571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- 41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79182"/>
                  </a:ext>
                </a:extLst>
              </a:tr>
              <a:tr h="2149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41"50 - 41"99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21830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42" - 42"49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8243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42"50 - 42"99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61111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43" - 43"49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5669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43"50 - 43"99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37880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44" - 44"49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76710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44"50 - 44"99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38310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45" - 45"49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8997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45"50 - 45"99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06892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46" - 46"49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25236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46"50 - 46"99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8228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47" - 47"49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8447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47"50 - 47"99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95860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48" - 48"49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85168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48"50 - 48"99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23786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49" - 49"49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86901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49"50 - 49"99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6537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5780"/>
              </p:ext>
            </p:extLst>
          </p:nvPr>
        </p:nvGraphicFramePr>
        <p:xfrm>
          <a:off x="10587320" y="1052877"/>
          <a:ext cx="1452282" cy="381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986">
                  <a:extLst>
                    <a:ext uri="{9D8B030D-6E8A-4147-A177-3AD203B41FA5}">
                      <a16:colId xmlns:a16="http://schemas.microsoft.com/office/drawing/2014/main" val="3669305663"/>
                    </a:ext>
                  </a:extLst>
                </a:gridCol>
                <a:gridCol w="516296">
                  <a:extLst>
                    <a:ext uri="{9D8B030D-6E8A-4147-A177-3AD203B41FA5}">
                      <a16:colId xmlns:a16="http://schemas.microsoft.com/office/drawing/2014/main" val="3147014557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- 50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31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50 - 50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86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- 51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09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50 - 51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597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- 52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70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50 - 52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802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- 53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08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50 - 53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73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- 54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22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50 - 54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57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- 55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69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50 - 55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55336"/>
                  </a:ext>
                </a:extLst>
              </a:tr>
              <a:tr h="1927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- 56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468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50 - 56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2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- 57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726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50 - 57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49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- 58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585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50 - 58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58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- 59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97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plus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04122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90220"/>
              </p:ext>
            </p:extLst>
          </p:nvPr>
        </p:nvGraphicFramePr>
        <p:xfrm>
          <a:off x="4390826" y="2871016"/>
          <a:ext cx="3632200" cy="122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533">
                  <a:extLst>
                    <a:ext uri="{9D8B030D-6E8A-4147-A177-3AD203B41FA5}">
                      <a16:colId xmlns:a16="http://schemas.microsoft.com/office/drawing/2014/main" val="1242473660"/>
                    </a:ext>
                  </a:extLst>
                </a:gridCol>
                <a:gridCol w="1191667">
                  <a:extLst>
                    <a:ext uri="{9D8B030D-6E8A-4147-A177-3AD203B41FA5}">
                      <a16:colId xmlns:a16="http://schemas.microsoft.com/office/drawing/2014/main" val="377780506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PENALITES - JEU AU PIED RASANT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937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BALLON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MOINS 15 PTS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5613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DEPART DEVANT JEU AU PIED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MOINS 5 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75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PASSE EN AVANT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MOINS 5 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034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MALADRESSE RECEPTION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MOINS 5 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92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MALADRESSE ESSAI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MOINS 5 PTS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53377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01761"/>
              </p:ext>
            </p:extLst>
          </p:nvPr>
        </p:nvGraphicFramePr>
        <p:xfrm>
          <a:off x="6679107" y="1064925"/>
          <a:ext cx="2101035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793">
                  <a:extLst>
                    <a:ext uri="{9D8B030D-6E8A-4147-A177-3AD203B41FA5}">
                      <a16:colId xmlns:a16="http://schemas.microsoft.com/office/drawing/2014/main" val="1733518228"/>
                    </a:ext>
                  </a:extLst>
                </a:gridCol>
                <a:gridCol w="1111242">
                  <a:extLst>
                    <a:ext uri="{9D8B030D-6E8A-4147-A177-3AD203B41FA5}">
                      <a16:colId xmlns:a16="http://schemas.microsoft.com/office/drawing/2014/main" val="14517505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792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741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912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05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08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81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12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30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49582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197263" y="133091"/>
            <a:ext cx="7838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sz="2800" dirty="0">
                <a:solidFill>
                  <a:schemeClr val="tx1"/>
                </a:solidFill>
              </a:rPr>
              <a:t>BAREMES – CRAMPONS D’OR 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0422"/>
              </p:ext>
            </p:extLst>
          </p:nvPr>
        </p:nvGraphicFramePr>
        <p:xfrm>
          <a:off x="8821363" y="5210659"/>
          <a:ext cx="3058214" cy="1010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863">
                  <a:extLst>
                    <a:ext uri="{9D8B030D-6E8A-4147-A177-3AD203B41FA5}">
                      <a16:colId xmlns:a16="http://schemas.microsoft.com/office/drawing/2014/main" val="3418921543"/>
                    </a:ext>
                  </a:extLst>
                </a:gridCol>
                <a:gridCol w="1003351">
                  <a:extLst>
                    <a:ext uri="{9D8B030D-6E8A-4147-A177-3AD203B41FA5}">
                      <a16:colId xmlns:a16="http://schemas.microsoft.com/office/drawing/2014/main" val="3021529172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PENALITES - PASSES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19889"/>
                  </a:ext>
                </a:extLst>
              </a:tr>
              <a:tr h="2107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PASSE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2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MALADRESSE</a:t>
                      </a:r>
                      <a:r>
                        <a:rPr lang="fr-F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(EN AVANT OU MARQUE)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63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</a:t>
                      </a:r>
                      <a:r>
                        <a:rPr lang="fr-F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AVANT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91533"/>
                  </a:ext>
                </a:extLst>
              </a:tr>
            </a:tbl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40" y="128548"/>
            <a:ext cx="1011662" cy="7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01810"/>
              </p:ext>
            </p:extLst>
          </p:nvPr>
        </p:nvGraphicFramePr>
        <p:xfrm>
          <a:off x="1590279" y="1604591"/>
          <a:ext cx="3366516" cy="131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498">
                  <a:extLst>
                    <a:ext uri="{9D8B030D-6E8A-4147-A177-3AD203B41FA5}">
                      <a16:colId xmlns:a16="http://schemas.microsoft.com/office/drawing/2014/main" val="3330485720"/>
                    </a:ext>
                  </a:extLst>
                </a:gridCol>
                <a:gridCol w="1256009">
                  <a:extLst>
                    <a:ext uri="{9D8B030D-6E8A-4147-A177-3AD203B41FA5}">
                      <a16:colId xmlns:a16="http://schemas.microsoft.com/office/drawing/2014/main" val="486574419"/>
                    </a:ext>
                  </a:extLst>
                </a:gridCol>
                <a:gridCol w="1256009">
                  <a:extLst>
                    <a:ext uri="{9D8B030D-6E8A-4147-A177-3AD203B41FA5}">
                      <a16:colId xmlns:a16="http://schemas.microsoft.com/office/drawing/2014/main" val="1074558496"/>
                    </a:ext>
                  </a:extLst>
                </a:gridCol>
              </a:tblGrid>
              <a:tr h="3233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N°1 : ATTITUDES RUGBY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34746"/>
                  </a:ext>
                </a:extLst>
              </a:tr>
              <a:tr h="21554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TEMPS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POINTS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64861"/>
                  </a:ext>
                </a:extLst>
              </a:tr>
              <a:tr h="2245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85814"/>
                  </a:ext>
                </a:extLst>
              </a:tr>
              <a:tr h="323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89713"/>
                  </a:ext>
                </a:extLst>
              </a:tr>
              <a:tr h="2155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27008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86733"/>
              </p:ext>
            </p:extLst>
          </p:nvPr>
        </p:nvGraphicFramePr>
        <p:xfrm>
          <a:off x="6302086" y="4890685"/>
          <a:ext cx="5543804" cy="1844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294">
                  <a:extLst>
                    <a:ext uri="{9D8B030D-6E8A-4147-A177-3AD203B41FA5}">
                      <a16:colId xmlns:a16="http://schemas.microsoft.com/office/drawing/2014/main" val="3430120546"/>
                    </a:ext>
                  </a:extLst>
                </a:gridCol>
                <a:gridCol w="1088228">
                  <a:extLst>
                    <a:ext uri="{9D8B030D-6E8A-4147-A177-3AD203B41FA5}">
                      <a16:colId xmlns:a16="http://schemas.microsoft.com/office/drawing/2014/main" val="126327459"/>
                    </a:ext>
                  </a:extLst>
                </a:gridCol>
                <a:gridCol w="945794">
                  <a:extLst>
                    <a:ext uri="{9D8B030D-6E8A-4147-A177-3AD203B41FA5}">
                      <a16:colId xmlns:a16="http://schemas.microsoft.com/office/drawing/2014/main" val="2618645516"/>
                    </a:ext>
                  </a:extLst>
                </a:gridCol>
                <a:gridCol w="1182753">
                  <a:extLst>
                    <a:ext uri="{9D8B030D-6E8A-4147-A177-3AD203B41FA5}">
                      <a16:colId xmlns:a16="http://schemas.microsoft.com/office/drawing/2014/main" val="275875849"/>
                    </a:ext>
                  </a:extLst>
                </a:gridCol>
                <a:gridCol w="1197735">
                  <a:extLst>
                    <a:ext uri="{9D8B030D-6E8A-4147-A177-3AD203B41FA5}">
                      <a16:colId xmlns:a16="http://schemas.microsoft.com/office/drawing/2014/main" val="2528657398"/>
                    </a:ext>
                  </a:extLst>
                </a:gridCol>
              </a:tblGrid>
              <a:tr h="3691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5 : LANCERS EN TOUCHE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Joueur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Joueur 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33362"/>
                  </a:ext>
                </a:extLst>
              </a:tr>
              <a:tr h="270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Réussite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4pts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66468"/>
                  </a:ext>
                </a:extLst>
              </a:tr>
              <a:tr h="2705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5m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6pts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23951"/>
                  </a:ext>
                </a:extLst>
              </a:tr>
              <a:tr h="4672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 lancers pour chaque joueur au choix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Total </a:t>
                      </a:r>
                      <a:r>
                        <a:rPr lang="fr-FR" sz="1400" u="none" strike="noStrike" dirty="0" err="1">
                          <a:effectLst/>
                        </a:rPr>
                        <a:t>indiv</a:t>
                      </a:r>
                      <a:r>
                        <a:rPr lang="fr-FR" sz="1400" u="none" strike="noStrike" dirty="0">
                          <a:effectLst/>
                        </a:rPr>
                        <a:t>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1450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Total équipe: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49887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83268"/>
              </p:ext>
            </p:extLst>
          </p:nvPr>
        </p:nvGraphicFramePr>
        <p:xfrm>
          <a:off x="961931" y="5145885"/>
          <a:ext cx="4361941" cy="1334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830">
                  <a:extLst>
                    <a:ext uri="{9D8B030D-6E8A-4147-A177-3AD203B41FA5}">
                      <a16:colId xmlns:a16="http://schemas.microsoft.com/office/drawing/2014/main" val="2328883343"/>
                    </a:ext>
                  </a:extLst>
                </a:gridCol>
                <a:gridCol w="1489076">
                  <a:extLst>
                    <a:ext uri="{9D8B030D-6E8A-4147-A177-3AD203B41FA5}">
                      <a16:colId xmlns:a16="http://schemas.microsoft.com/office/drawing/2014/main" val="2102546449"/>
                    </a:ext>
                  </a:extLst>
                </a:gridCol>
                <a:gridCol w="1474035">
                  <a:extLst>
                    <a:ext uri="{9D8B030D-6E8A-4147-A177-3AD203B41FA5}">
                      <a16:colId xmlns:a16="http://schemas.microsoft.com/office/drawing/2014/main" val="1703086549"/>
                    </a:ext>
                  </a:extLst>
                </a:gridCol>
              </a:tblGrid>
              <a:tr h="2899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N°4 : Passes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24957"/>
                  </a:ext>
                </a:extLst>
              </a:tr>
              <a:tr h="1932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TEMPS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POINTS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74264"/>
                  </a:ext>
                </a:extLst>
              </a:tr>
              <a:tr h="2013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</a:t>
                      </a:r>
                      <a:r>
                        <a:rPr lang="fr-FR" sz="1400" u="none" strike="noStrike" baseline="0" dirty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38037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80906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69455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76959"/>
              </p:ext>
            </p:extLst>
          </p:nvPr>
        </p:nvGraphicFramePr>
        <p:xfrm>
          <a:off x="6468656" y="1605690"/>
          <a:ext cx="4361941" cy="126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830">
                  <a:extLst>
                    <a:ext uri="{9D8B030D-6E8A-4147-A177-3AD203B41FA5}">
                      <a16:colId xmlns:a16="http://schemas.microsoft.com/office/drawing/2014/main" val="2151914445"/>
                    </a:ext>
                  </a:extLst>
                </a:gridCol>
                <a:gridCol w="1489076">
                  <a:extLst>
                    <a:ext uri="{9D8B030D-6E8A-4147-A177-3AD203B41FA5}">
                      <a16:colId xmlns:a16="http://schemas.microsoft.com/office/drawing/2014/main" val="582144125"/>
                    </a:ext>
                  </a:extLst>
                </a:gridCol>
                <a:gridCol w="1474035">
                  <a:extLst>
                    <a:ext uri="{9D8B030D-6E8A-4147-A177-3AD203B41FA5}">
                      <a16:colId xmlns:a16="http://schemas.microsoft.com/office/drawing/2014/main" val="3265466078"/>
                    </a:ext>
                  </a:extLst>
                </a:gridCol>
              </a:tblGrid>
              <a:tr h="3242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N°2 : Jeu AU PIED RASANT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40917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PENALITES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POINTS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704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40792"/>
                  </a:ext>
                </a:extLst>
              </a:tr>
              <a:tr h="230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00450"/>
                  </a:ext>
                </a:extLst>
              </a:tr>
              <a:tr h="230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447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69566"/>
              </p:ext>
            </p:extLst>
          </p:nvPr>
        </p:nvGraphicFramePr>
        <p:xfrm>
          <a:off x="2433775" y="3053316"/>
          <a:ext cx="7086599" cy="165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540">
                  <a:extLst>
                    <a:ext uri="{9D8B030D-6E8A-4147-A177-3AD203B41FA5}">
                      <a16:colId xmlns:a16="http://schemas.microsoft.com/office/drawing/2014/main" val="724498581"/>
                    </a:ext>
                  </a:extLst>
                </a:gridCol>
                <a:gridCol w="1315511">
                  <a:extLst>
                    <a:ext uri="{9D8B030D-6E8A-4147-A177-3AD203B41FA5}">
                      <a16:colId xmlns:a16="http://schemas.microsoft.com/office/drawing/2014/main" val="245313697"/>
                    </a:ext>
                  </a:extLst>
                </a:gridCol>
                <a:gridCol w="1315511">
                  <a:extLst>
                    <a:ext uri="{9D8B030D-6E8A-4147-A177-3AD203B41FA5}">
                      <a16:colId xmlns:a16="http://schemas.microsoft.com/office/drawing/2014/main" val="620093180"/>
                    </a:ext>
                  </a:extLst>
                </a:gridCol>
                <a:gridCol w="909418">
                  <a:extLst>
                    <a:ext uri="{9D8B030D-6E8A-4147-A177-3AD203B41FA5}">
                      <a16:colId xmlns:a16="http://schemas.microsoft.com/office/drawing/2014/main" val="4149529393"/>
                    </a:ext>
                  </a:extLst>
                </a:gridCol>
                <a:gridCol w="943736">
                  <a:extLst>
                    <a:ext uri="{9D8B030D-6E8A-4147-A177-3AD203B41FA5}">
                      <a16:colId xmlns:a16="http://schemas.microsoft.com/office/drawing/2014/main" val="1880426291"/>
                    </a:ext>
                  </a:extLst>
                </a:gridCol>
                <a:gridCol w="909418">
                  <a:extLst>
                    <a:ext uri="{9D8B030D-6E8A-4147-A177-3AD203B41FA5}">
                      <a16:colId xmlns:a16="http://schemas.microsoft.com/office/drawing/2014/main" val="3275052987"/>
                    </a:ext>
                  </a:extLst>
                </a:gridCol>
                <a:gridCol w="806465">
                  <a:extLst>
                    <a:ext uri="{9D8B030D-6E8A-4147-A177-3AD203B41FA5}">
                      <a16:colId xmlns:a16="http://schemas.microsoft.com/office/drawing/2014/main" val="2513204097"/>
                    </a:ext>
                  </a:extLst>
                </a:gridCol>
              </a:tblGrid>
              <a:tr h="274320"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3 : JEU AU PIED DE PRECISION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Joueur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Joueur</a:t>
                      </a:r>
                      <a:r>
                        <a:rPr lang="fr-FR" sz="1600" u="none" strike="noStrike" baseline="0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320081"/>
                  </a:ext>
                </a:extLst>
              </a:tr>
              <a:tr h="274320">
                <a:tc gridSpan="3" v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Pied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Reception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Pied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Reception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60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ZONE 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28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ZONE 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11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ZONE 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5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Total </a:t>
                      </a:r>
                      <a:r>
                        <a:rPr lang="fr-FR" sz="1400" u="none" strike="noStrike" dirty="0" err="1">
                          <a:effectLst/>
                        </a:rPr>
                        <a:t>indiv</a:t>
                      </a:r>
                      <a:r>
                        <a:rPr lang="fr-FR" sz="1400" u="none" strike="noStrike" dirty="0">
                          <a:effectLst/>
                        </a:rPr>
                        <a:t>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38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Total équipe: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5379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3512" y="-73811"/>
            <a:ext cx="413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FICHE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ÉQUIPE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31" y="288175"/>
            <a:ext cx="1137869" cy="873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20374" y="551116"/>
            <a:ext cx="1492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M10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50C80C-7CA9-742A-9E0D-C1949922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50240"/>
              </p:ext>
            </p:extLst>
          </p:nvPr>
        </p:nvGraphicFramePr>
        <p:xfrm>
          <a:off x="240522" y="57968"/>
          <a:ext cx="654283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944">
                  <a:extLst>
                    <a:ext uri="{9D8B030D-6E8A-4147-A177-3AD203B41FA5}">
                      <a16:colId xmlns:a16="http://schemas.microsoft.com/office/drawing/2014/main" val="2519447524"/>
                    </a:ext>
                  </a:extLst>
                </a:gridCol>
                <a:gridCol w="2180944">
                  <a:extLst>
                    <a:ext uri="{9D8B030D-6E8A-4147-A177-3AD203B41FA5}">
                      <a16:colId xmlns:a16="http://schemas.microsoft.com/office/drawing/2014/main" val="2171203480"/>
                    </a:ext>
                  </a:extLst>
                </a:gridCol>
                <a:gridCol w="2180944">
                  <a:extLst>
                    <a:ext uri="{9D8B030D-6E8A-4147-A177-3AD203B41FA5}">
                      <a16:colId xmlns:a16="http://schemas.microsoft.com/office/drawing/2014/main" val="2521505701"/>
                    </a:ext>
                  </a:extLst>
                </a:gridCol>
              </a:tblGrid>
              <a:tr h="285462">
                <a:tc gridSpan="3">
                  <a:txBody>
                    <a:bodyPr/>
                    <a:lstStyle/>
                    <a:p>
                      <a:r>
                        <a:rPr lang="fr-FR" sz="1400" u="sng" dirty="0"/>
                        <a:t>CLUB :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966056"/>
                  </a:ext>
                </a:extLst>
              </a:tr>
              <a:tr h="3425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/>
                        <a:t>NOM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/>
                        <a:t>PRENOM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5308"/>
                  </a:ext>
                </a:extLst>
              </a:tr>
              <a:tr h="342554"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/>
                        <a:t>JOUEUR</a:t>
                      </a:r>
                      <a:r>
                        <a:rPr lang="fr-FR" sz="1400" b="1" u="none" dirty="0"/>
                        <a:t>     </a:t>
                      </a:r>
                      <a:r>
                        <a:rPr lang="fr-FR" sz="1400" b="1" u="sng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69568"/>
                  </a:ext>
                </a:extLst>
              </a:tr>
              <a:tr h="342554"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/>
                        <a:t>JOUEUR</a:t>
                      </a:r>
                      <a:r>
                        <a:rPr lang="fr-FR" sz="1400" b="1" u="none" dirty="0"/>
                        <a:t>     </a:t>
                      </a:r>
                      <a:r>
                        <a:rPr lang="fr-FR" sz="1400" b="1" u="sng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3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028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1646</Words>
  <Application>Microsoft Office PowerPoint</Application>
  <PresentationFormat>Grand écran</PresentationFormat>
  <Paragraphs>476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Sportive2 Rugby81</dc:creator>
  <cp:lastModifiedBy>Président Rugby81</cp:lastModifiedBy>
  <cp:revision>611</cp:revision>
  <dcterms:created xsi:type="dcterms:W3CDTF">2021-02-03T12:22:19Z</dcterms:created>
  <dcterms:modified xsi:type="dcterms:W3CDTF">2024-05-21T08:05:12Z</dcterms:modified>
</cp:coreProperties>
</file>