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7" r:id="rId3"/>
    <p:sldId id="258" r:id="rId4"/>
    <p:sldId id="268" r:id="rId5"/>
    <p:sldId id="261" r:id="rId6"/>
    <p:sldId id="269" r:id="rId7"/>
    <p:sldId id="265" r:id="rId8"/>
    <p:sldId id="274" r:id="rId9"/>
    <p:sldId id="275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E307"/>
    <a:srgbClr val="ECA41A"/>
    <a:srgbClr val="598A39"/>
    <a:srgbClr val="041E41"/>
    <a:srgbClr val="FFFFFF"/>
    <a:srgbClr val="203864"/>
    <a:srgbClr val="031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70" autoAdjust="0"/>
    <p:restoredTop sz="94660"/>
  </p:normalViewPr>
  <p:slideViewPr>
    <p:cSldViewPr snapToGrid="0">
      <p:cViewPr>
        <p:scale>
          <a:sx n="75" d="100"/>
          <a:sy n="75" d="100"/>
        </p:scale>
        <p:origin x="121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CCF7-0FF8-4046-BC25-F8612B8A2716}" type="datetimeFigureOut">
              <a:rPr lang="fr-FR" smtClean="0"/>
              <a:t>09/01/2024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C27A9-7A68-4A9E-A693-87FA505FF3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5081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CCF7-0FF8-4046-BC25-F8612B8A2716}" type="datetimeFigureOut">
              <a:rPr lang="fr-FR" smtClean="0"/>
              <a:t>09/01/2024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C27A9-7A68-4A9E-A693-87FA505FF3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6013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CCF7-0FF8-4046-BC25-F8612B8A2716}" type="datetimeFigureOut">
              <a:rPr lang="fr-FR" smtClean="0"/>
              <a:t>09/01/2024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C27A9-7A68-4A9E-A693-87FA505FF3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086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CCF7-0FF8-4046-BC25-F8612B8A2716}" type="datetimeFigureOut">
              <a:rPr lang="fr-FR" smtClean="0"/>
              <a:t>09/01/2024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C27A9-7A68-4A9E-A693-87FA505FF3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8568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CCF7-0FF8-4046-BC25-F8612B8A2716}" type="datetimeFigureOut">
              <a:rPr lang="fr-FR" smtClean="0"/>
              <a:t>09/01/2024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C27A9-7A68-4A9E-A693-87FA505FF3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4461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CCF7-0FF8-4046-BC25-F8612B8A2716}" type="datetimeFigureOut">
              <a:rPr lang="fr-FR" smtClean="0"/>
              <a:t>09/01/2024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C27A9-7A68-4A9E-A693-87FA505FF3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2633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CCF7-0FF8-4046-BC25-F8612B8A2716}" type="datetimeFigureOut">
              <a:rPr lang="fr-FR" smtClean="0"/>
              <a:t>09/01/2024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C27A9-7A68-4A9E-A693-87FA505FF3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9882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CCF7-0FF8-4046-BC25-F8612B8A2716}" type="datetimeFigureOut">
              <a:rPr lang="fr-FR" smtClean="0"/>
              <a:t>09/01/2024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C27A9-7A68-4A9E-A693-87FA505FF3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4024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CCF7-0FF8-4046-BC25-F8612B8A2716}" type="datetimeFigureOut">
              <a:rPr lang="fr-FR" smtClean="0"/>
              <a:t>09/01/2024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C27A9-7A68-4A9E-A693-87FA505FF3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7229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CCF7-0FF8-4046-BC25-F8612B8A2716}" type="datetimeFigureOut">
              <a:rPr lang="fr-FR" smtClean="0"/>
              <a:t>09/01/2024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C27A9-7A68-4A9E-A693-87FA505FF3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436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DCCF7-0FF8-4046-BC25-F8612B8A2716}" type="datetimeFigureOut">
              <a:rPr lang="fr-FR" smtClean="0"/>
              <a:t>09/01/2024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C27A9-7A68-4A9E-A693-87FA505FF3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4508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DCCF7-0FF8-4046-BC25-F8612B8A2716}" type="datetimeFigureOut">
              <a:rPr lang="fr-FR" smtClean="0"/>
              <a:t>09/01/2024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C27A9-7A68-4A9E-A693-87FA505FF3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9991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080"/>
            <a:ext cx="12192000" cy="7209183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349623" y="3332798"/>
            <a:ext cx="2748656" cy="1577398"/>
          </a:xfrm>
          <a:prstGeom prst="ellipse">
            <a:avLst/>
          </a:prstGeom>
          <a:solidFill>
            <a:srgbClr val="FFFFFF"/>
          </a:solidFill>
          <a:ln w="76200">
            <a:solidFill>
              <a:srgbClr val="ECA4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9443343" y="3326296"/>
            <a:ext cx="1457739" cy="1245704"/>
            <a:chOff x="9263270" y="3167270"/>
            <a:chExt cx="1457739" cy="1245704"/>
          </a:xfrm>
        </p:grpSpPr>
        <p:sp>
          <p:nvSpPr>
            <p:cNvPr id="2" name="Ellipse 1"/>
            <p:cNvSpPr/>
            <p:nvPr/>
          </p:nvSpPr>
          <p:spPr>
            <a:xfrm>
              <a:off x="9263270" y="3167270"/>
              <a:ext cx="1457739" cy="1245704"/>
            </a:xfrm>
            <a:prstGeom prst="ellipse">
              <a:avLst/>
            </a:prstGeom>
            <a:solidFill>
              <a:srgbClr val="FFFFFF"/>
            </a:solidFill>
            <a:ln w="76200">
              <a:solidFill>
                <a:srgbClr val="ECA4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/>
            <p:cNvSpPr txBox="1"/>
            <p:nvPr/>
          </p:nvSpPr>
          <p:spPr>
            <a:xfrm>
              <a:off x="9422295" y="3251513"/>
              <a:ext cx="113968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b="1" dirty="0">
                  <a:solidFill>
                    <a:srgbClr val="ECA41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23 - 24</a:t>
              </a:r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349623" y="3429000"/>
            <a:ext cx="27486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ECA4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Finale Départementale</a:t>
            </a:r>
          </a:p>
          <a:p>
            <a:pPr algn="ctr"/>
            <a:r>
              <a:rPr lang="fr-FR" sz="2800" b="1" dirty="0">
                <a:solidFill>
                  <a:srgbClr val="ECA4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 AVRIL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23951" y="5480651"/>
            <a:ext cx="8448262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041E41"/>
                </a:solidFill>
                <a:latin typeface="Arial Black" panose="020B0A04020102020204" pitchFamily="34" charset="0"/>
              </a:rPr>
              <a:t>POUR LA CATÉGORIE M10</a:t>
            </a:r>
          </a:p>
        </p:txBody>
      </p:sp>
    </p:spTree>
    <p:extLst>
      <p:ext uri="{BB962C8B-B14F-4D97-AF65-F5344CB8AC3E}">
        <p14:creationId xmlns:p14="http://schemas.microsoft.com/office/powerpoint/2010/main" val="1145533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06"/>
            <a:ext cx="12192000" cy="685723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489530" y="296811"/>
            <a:ext cx="7838831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fr-FR" dirty="0">
                <a:solidFill>
                  <a:schemeClr val="tx1"/>
                </a:solidFill>
              </a:rPr>
              <a:t>PLAN TERRAIN – CRAMPONS D’OR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EE1E7D9-CB04-0DC7-D66A-2C8C27A55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964" y="1051181"/>
            <a:ext cx="9538447" cy="558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869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Image 8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77" y="146475"/>
            <a:ext cx="1383323" cy="1062299"/>
          </a:xfrm>
          <a:prstGeom prst="rect">
            <a:avLst/>
          </a:prstGeom>
        </p:spPr>
      </p:pic>
      <p:sp>
        <p:nvSpPr>
          <p:cNvPr id="5" name="ZoneTexte 54"/>
          <p:cNvSpPr txBox="1"/>
          <p:nvPr/>
        </p:nvSpPr>
        <p:spPr>
          <a:xfrm>
            <a:off x="7162720" y="1488493"/>
            <a:ext cx="5029280" cy="516540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u="sng" dirty="0">
                <a:solidFill>
                  <a:schemeClr val="dk1"/>
                </a:solidFill>
              </a:rPr>
              <a:t>Parcours attitudes rugby:</a:t>
            </a:r>
            <a:endParaRPr lang="fr-FR" dirty="0"/>
          </a:p>
          <a:p>
            <a:r>
              <a:rPr lang="fr-FR" baseline="0" dirty="0">
                <a:solidFill>
                  <a:schemeClr val="dk1"/>
                </a:solidFill>
              </a:rPr>
              <a:t>- Départ chrono : </a:t>
            </a:r>
          </a:p>
          <a:p>
            <a:r>
              <a:rPr lang="fr-FR" dirty="0"/>
              <a:t>Démarrage a</a:t>
            </a:r>
            <a:r>
              <a:rPr lang="fr-FR" baseline="0" dirty="0">
                <a:solidFill>
                  <a:schemeClr val="dk1"/>
                </a:solidFill>
              </a:rPr>
              <a:t>ngle ligne des 15 et ligne d'en but    </a:t>
            </a:r>
            <a:endParaRPr lang="fr-FR" dirty="0"/>
          </a:p>
          <a:p>
            <a:r>
              <a:rPr lang="fr-FR" baseline="0" dirty="0">
                <a:solidFill>
                  <a:schemeClr val="dk1"/>
                </a:solidFill>
              </a:rPr>
              <a:t>Plaquage sur boudin, ramassage  ballon, </a:t>
            </a:r>
            <a:r>
              <a:rPr lang="fr-FR" dirty="0"/>
              <a:t>course changement de direction</a:t>
            </a:r>
            <a:r>
              <a:rPr lang="fr-FR" baseline="0" dirty="0">
                <a:solidFill>
                  <a:schemeClr val="dk1"/>
                </a:solidFill>
              </a:rPr>
              <a:t> en touchant les plots à droite et à gauche (2 fois).</a:t>
            </a:r>
          </a:p>
          <a:p>
            <a:r>
              <a:rPr lang="fr-FR" dirty="0"/>
              <a:t>Faire le tour du plot Bleu</a:t>
            </a:r>
            <a:r>
              <a:rPr lang="fr-FR" baseline="0" dirty="0">
                <a:solidFill>
                  <a:schemeClr val="dk1"/>
                </a:solidFill>
              </a:rPr>
              <a:t> puis passe à gauche au partenaire B situé au plot jaune.</a:t>
            </a:r>
            <a:endParaRPr lang="fr-FR" dirty="0"/>
          </a:p>
          <a:p>
            <a:r>
              <a:rPr lang="fr-FR" baseline="0" dirty="0">
                <a:solidFill>
                  <a:schemeClr val="dk1"/>
                </a:solidFill>
              </a:rPr>
              <a:t>Pousser le protège poteau en adoptant</a:t>
            </a:r>
            <a:r>
              <a:rPr lang="fr-FR" dirty="0">
                <a:solidFill>
                  <a:schemeClr val="dk1"/>
                </a:solidFill>
              </a:rPr>
              <a:t> une posture « poussée »</a:t>
            </a:r>
            <a:r>
              <a:rPr lang="fr-FR" baseline="0" dirty="0">
                <a:solidFill>
                  <a:schemeClr val="dk1"/>
                </a:solidFill>
              </a:rPr>
              <a:t> (qui est couché) sur 2 m </a:t>
            </a:r>
            <a:r>
              <a:rPr lang="fr-FR" dirty="0"/>
              <a:t>en aller et en retour (2m+2m)</a:t>
            </a:r>
          </a:p>
          <a:p>
            <a:r>
              <a:rPr lang="fr-FR" baseline="0" dirty="0">
                <a:solidFill>
                  <a:schemeClr val="dk1"/>
                </a:solidFill>
              </a:rPr>
              <a:t>Enjamber le boudin, ramasser le ballon qui est derrière</a:t>
            </a:r>
            <a:r>
              <a:rPr lang="fr-FR" dirty="0">
                <a:solidFill>
                  <a:schemeClr val="dk1"/>
                </a:solidFill>
              </a:rPr>
              <a:t> </a:t>
            </a:r>
            <a:r>
              <a:rPr lang="fr-FR" baseline="0" dirty="0">
                <a:solidFill>
                  <a:schemeClr val="dk1"/>
                </a:solidFill>
              </a:rPr>
              <a:t>et aller marquer l'essai. </a:t>
            </a:r>
          </a:p>
          <a:p>
            <a:r>
              <a:rPr lang="fr-FR" dirty="0"/>
              <a:t>- Stop Chrono !</a:t>
            </a:r>
          </a:p>
          <a:p>
            <a:endParaRPr lang="fr-FR" baseline="0" dirty="0">
              <a:solidFill>
                <a:schemeClr val="dk1"/>
              </a:solidFill>
            </a:endParaRPr>
          </a:p>
          <a:p>
            <a:pPr fontAlgn="base"/>
            <a:r>
              <a:rPr lang="fr-FR" dirty="0"/>
              <a:t>2</a:t>
            </a:r>
            <a:r>
              <a:rPr lang="fr-FR" baseline="30000" dirty="0"/>
              <a:t>ème</a:t>
            </a:r>
            <a:r>
              <a:rPr lang="fr-FR" dirty="0"/>
              <a:t> passage on inverse les rôles et on additionne les deux temps de passage</a:t>
            </a:r>
          </a:p>
          <a:p>
            <a:pPr fontAlgn="base"/>
            <a:endParaRPr lang="fr-FR" b="0" baseline="0" dirty="0">
              <a:solidFill>
                <a:schemeClr val="dk1"/>
              </a:solidFill>
            </a:endParaRPr>
          </a:p>
          <a:p>
            <a:r>
              <a:rPr lang="fr-FR" b="1" u="sng" baseline="0" dirty="0">
                <a:solidFill>
                  <a:schemeClr val="dk1"/>
                </a:solidFill>
              </a:rPr>
              <a:t>Matériel :</a:t>
            </a:r>
            <a:endParaRPr lang="fr-FR" dirty="0"/>
          </a:p>
          <a:p>
            <a:r>
              <a:rPr lang="fr-FR" dirty="0"/>
              <a:t>10 </a:t>
            </a:r>
            <a:r>
              <a:rPr lang="fr-FR" baseline="0" dirty="0">
                <a:solidFill>
                  <a:schemeClr val="dk1"/>
                </a:solidFill>
              </a:rPr>
              <a:t>plots, 1 boudin, 1 protège poteau,</a:t>
            </a:r>
            <a:r>
              <a:rPr lang="fr-FR" dirty="0">
                <a:solidFill>
                  <a:schemeClr val="dk1"/>
                </a:solidFill>
              </a:rPr>
              <a:t> </a:t>
            </a:r>
            <a:r>
              <a:rPr lang="fr-FR" baseline="0" dirty="0">
                <a:solidFill>
                  <a:schemeClr val="dk1"/>
                </a:solidFill>
              </a:rPr>
              <a:t>2 ballons</a:t>
            </a:r>
            <a:endParaRPr lang="fr-FR" dirty="0"/>
          </a:p>
          <a:p>
            <a:pPr fontAlgn="base"/>
            <a:endParaRPr lang="fr-FR" baseline="0" dirty="0">
              <a:solidFill>
                <a:schemeClr val="dk1"/>
              </a:solidFill>
            </a:endParaRPr>
          </a:p>
          <a:p>
            <a:r>
              <a:rPr lang="fr-FR" b="1" u="sng" baseline="0" dirty="0">
                <a:solidFill>
                  <a:schemeClr val="dk1"/>
                </a:solidFill>
              </a:rPr>
              <a:t>Pénalités de 5" </a:t>
            </a:r>
            <a:r>
              <a:rPr lang="fr-FR" b="0" baseline="0" dirty="0">
                <a:solidFill>
                  <a:schemeClr val="dk1"/>
                </a:solidFill>
              </a:rPr>
              <a:t>si:</a:t>
            </a:r>
            <a:r>
              <a:rPr lang="fr-FR" baseline="0" dirty="0">
                <a:solidFill>
                  <a:schemeClr val="dk1"/>
                </a:solidFill>
              </a:rPr>
              <a:t>                          </a:t>
            </a:r>
            <a:endParaRPr lang="fr-FR" dirty="0"/>
          </a:p>
          <a:p>
            <a:pPr marL="171450" indent="-171450">
              <a:buFontTx/>
              <a:buChar char="-"/>
            </a:pPr>
            <a:r>
              <a:rPr lang="fr-FR" dirty="0"/>
              <a:t>M</a:t>
            </a:r>
            <a:r>
              <a:rPr lang="fr-FR" baseline="0" dirty="0">
                <a:solidFill>
                  <a:schemeClr val="dk1"/>
                </a:solidFill>
              </a:rPr>
              <a:t>auvaise posture sur plaquage boudin (bonne position : dos plat, tête sur le côté, appuis au sol au moment de l'impact,</a:t>
            </a:r>
            <a:r>
              <a:rPr lang="fr-FR" dirty="0">
                <a:solidFill>
                  <a:schemeClr val="dk1"/>
                </a:solidFill>
              </a:rPr>
              <a:t> </a:t>
            </a:r>
            <a:r>
              <a:rPr lang="fr-FR" baseline="0" dirty="0">
                <a:solidFill>
                  <a:schemeClr val="dk1"/>
                </a:solidFill>
              </a:rPr>
              <a:t>passage des bras autour du boudin et accompagner</a:t>
            </a:r>
            <a:r>
              <a:rPr lang="fr-FR" dirty="0">
                <a:solidFill>
                  <a:schemeClr val="dk1"/>
                </a:solidFill>
              </a:rPr>
              <a:t> le boudin au sol</a:t>
            </a:r>
            <a:r>
              <a:rPr lang="fr-FR" baseline="0" dirty="0">
                <a:solidFill>
                  <a:schemeClr val="dk1"/>
                </a:solidFill>
              </a:rPr>
              <a:t>...) </a:t>
            </a:r>
          </a:p>
          <a:p>
            <a:pPr marL="171450" indent="-171450">
              <a:buFontTx/>
              <a:buChar char="-"/>
            </a:pPr>
            <a:r>
              <a:rPr lang="fr-FR" dirty="0"/>
              <a:t>M</a:t>
            </a:r>
            <a:r>
              <a:rPr lang="fr-FR" baseline="0" dirty="0">
                <a:solidFill>
                  <a:schemeClr val="dk1"/>
                </a:solidFill>
              </a:rPr>
              <a:t>auvaise posture pour pousser le protège poteau et perte d’équilibre (bonne posture : dos plat, épaules au dessus du bassin, tête relevée, jambes fléchis..)    </a:t>
            </a:r>
            <a:endParaRPr lang="fr-FR" dirty="0"/>
          </a:p>
          <a:p>
            <a:pPr marL="171450" indent="-171450">
              <a:buFontTx/>
              <a:buChar char="-"/>
            </a:pPr>
            <a:r>
              <a:rPr lang="fr-FR" dirty="0"/>
              <a:t>P</a:t>
            </a:r>
            <a:r>
              <a:rPr lang="fr-FR" baseline="0" dirty="0">
                <a:solidFill>
                  <a:schemeClr val="dk1"/>
                </a:solidFill>
              </a:rPr>
              <a:t>asse du mauvais coté, passe en avant, ou maladresse               </a:t>
            </a:r>
            <a:endParaRPr lang="fr-FR" dirty="0"/>
          </a:p>
          <a:p>
            <a:pPr marL="171450" indent="-171450">
              <a:buFontTx/>
              <a:buChar char="-"/>
            </a:pPr>
            <a:r>
              <a:rPr lang="fr-FR" baseline="0" dirty="0">
                <a:solidFill>
                  <a:schemeClr val="dk1"/>
                </a:solidFill>
              </a:rPr>
              <a:t>Non changement de mains  pour toucher les plots  </a:t>
            </a:r>
            <a:r>
              <a:rPr lang="fr-FR" dirty="0"/>
              <a:t>(Main gauche = Plots gauche)</a:t>
            </a:r>
          </a:p>
          <a:p>
            <a:pPr fontAlgn="base"/>
            <a:endParaRPr lang="fr-FR" b="1" u="sng" baseline="0" dirty="0">
              <a:solidFill>
                <a:schemeClr val="dk1"/>
              </a:solidFill>
            </a:endParaRPr>
          </a:p>
          <a:p>
            <a:r>
              <a:rPr lang="fr-FR" b="1" u="sng" baseline="0" dirty="0">
                <a:solidFill>
                  <a:schemeClr val="dk1"/>
                </a:solidFill>
              </a:rPr>
              <a:t>Consignes</a:t>
            </a:r>
            <a:r>
              <a:rPr lang="fr-FR" b="1" baseline="0" dirty="0">
                <a:solidFill>
                  <a:schemeClr val="dk1"/>
                </a:solidFill>
              </a:rPr>
              <a:t>:</a:t>
            </a:r>
            <a:r>
              <a:rPr lang="fr-FR" baseline="0" dirty="0">
                <a:solidFill>
                  <a:schemeClr val="dk1"/>
                </a:solidFill>
              </a:rPr>
              <a:t>             </a:t>
            </a:r>
            <a:endParaRPr lang="fr-FR" dirty="0"/>
          </a:p>
          <a:p>
            <a:r>
              <a:rPr lang="fr-FR" baseline="0" dirty="0">
                <a:solidFill>
                  <a:schemeClr val="dk1"/>
                </a:solidFill>
              </a:rPr>
              <a:t>- Après la passe, le joueur B </a:t>
            </a:r>
            <a:r>
              <a:rPr lang="fr-FR" dirty="0"/>
              <a:t>relève le boudin « Plaquage », remet </a:t>
            </a:r>
            <a:r>
              <a:rPr lang="fr-FR" baseline="0" dirty="0">
                <a:solidFill>
                  <a:schemeClr val="dk1"/>
                </a:solidFill>
              </a:rPr>
              <a:t>le ballon sur le boudin</a:t>
            </a:r>
            <a:r>
              <a:rPr lang="fr-FR" dirty="0">
                <a:solidFill>
                  <a:schemeClr val="dk1"/>
                </a:solidFill>
              </a:rPr>
              <a:t> </a:t>
            </a:r>
            <a:r>
              <a:rPr lang="fr-FR" baseline="0" dirty="0">
                <a:solidFill>
                  <a:schemeClr val="dk1"/>
                </a:solidFill>
              </a:rPr>
              <a:t>et se replace derrière la ligne.         </a:t>
            </a:r>
            <a:endParaRPr lang="fr-FR" dirty="0"/>
          </a:p>
          <a:p>
            <a:r>
              <a:rPr lang="fr-FR" baseline="0" dirty="0">
                <a:solidFill>
                  <a:schemeClr val="dk1"/>
                </a:solidFill>
              </a:rPr>
              <a:t>- A la fin de son parcours, le joueur A remet le ballon derrière le boudin « Posture »  au sol et se place pour recevoir la passe.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fr-FR" dirty="0"/>
          </a:p>
          <a:p>
            <a:endParaRPr lang="fr-FR" dirty="0"/>
          </a:p>
        </p:txBody>
      </p:sp>
      <p:sp>
        <p:nvSpPr>
          <p:cNvPr id="81" name="ZoneTexte 80"/>
          <p:cNvSpPr txBox="1"/>
          <p:nvPr/>
        </p:nvSpPr>
        <p:spPr>
          <a:xfrm>
            <a:off x="1489530" y="416013"/>
            <a:ext cx="7838831" cy="461665"/>
          </a:xfrm>
          <a:prstGeom prst="rect">
            <a:avLst/>
          </a:prstGeom>
          <a:solidFill>
            <a:schemeClr val="accent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fr-FR" dirty="0"/>
              <a:t>PARCOURS ATTITUDES RUGBY – CRAMPONS D’OR </a:t>
            </a:r>
          </a:p>
        </p:txBody>
      </p:sp>
      <p:sp>
        <p:nvSpPr>
          <p:cNvPr id="159" name="Bulle ronde 158"/>
          <p:cNvSpPr/>
          <p:nvPr/>
        </p:nvSpPr>
        <p:spPr>
          <a:xfrm>
            <a:off x="161614" y="320436"/>
            <a:ext cx="966789" cy="714373"/>
          </a:xfrm>
          <a:prstGeom prst="wedgeEllipseCallout">
            <a:avLst>
              <a:gd name="adj1" fmla="val 53058"/>
              <a:gd name="adj2" fmla="val 98500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N°1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637512" y="1024108"/>
            <a:ext cx="57694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i="1" dirty="0"/>
              <a:t>Emplacement exercice plan terrain : HAUT / GAUCHE</a:t>
            </a:r>
          </a:p>
        </p:txBody>
      </p:sp>
      <p:sp>
        <p:nvSpPr>
          <p:cNvPr id="3" name="Rectangle 2"/>
          <p:cNvSpPr/>
          <p:nvPr/>
        </p:nvSpPr>
        <p:spPr>
          <a:xfrm>
            <a:off x="10172183" y="3665997"/>
            <a:ext cx="9681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b="1" u="sng" dirty="0">
                <a:solidFill>
                  <a:schemeClr val="dk1"/>
                </a:solidFill>
              </a:rPr>
              <a:t>Terrain :</a:t>
            </a:r>
            <a:endParaRPr lang="fr-FR" sz="1100" dirty="0"/>
          </a:p>
          <a:p>
            <a:r>
              <a:rPr lang="fr-FR" sz="1100" dirty="0">
                <a:solidFill>
                  <a:schemeClr val="dk1"/>
                </a:solidFill>
              </a:rPr>
              <a:t>22 x 15 m</a:t>
            </a:r>
            <a:endParaRPr lang="fr-FR" sz="11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39869"/>
            <a:ext cx="7779435" cy="511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504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101"/>
          <p:cNvSpPr txBox="1"/>
          <p:nvPr/>
        </p:nvSpPr>
        <p:spPr>
          <a:xfrm>
            <a:off x="8328211" y="1573947"/>
            <a:ext cx="3863789" cy="5167511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b="1" u="sng" dirty="0">
                <a:solidFill>
                  <a:schemeClr val="dk1"/>
                </a:solidFill>
              </a:rPr>
              <a:t>Jeu au pied rasant et ramassage de balle :</a:t>
            </a:r>
            <a:endParaRPr lang="fr-FR" sz="1200" dirty="0"/>
          </a:p>
          <a:p>
            <a:r>
              <a:rPr lang="fr-FR" sz="1200" baseline="0" dirty="0">
                <a:solidFill>
                  <a:schemeClr val="dk1"/>
                </a:solidFill>
              </a:rPr>
              <a:t>- Le joueur A tape un coup de pied rasant vers joueur B qui ramasse le ballon en course</a:t>
            </a:r>
            <a:r>
              <a:rPr lang="fr-FR" sz="1200" dirty="0">
                <a:solidFill>
                  <a:schemeClr val="dk1"/>
                </a:solidFill>
              </a:rPr>
              <a:t> </a:t>
            </a:r>
            <a:r>
              <a:rPr lang="fr-FR" sz="1200" baseline="0" dirty="0">
                <a:solidFill>
                  <a:schemeClr val="dk1"/>
                </a:solidFill>
              </a:rPr>
              <a:t>dans la </a:t>
            </a:r>
            <a:r>
              <a:rPr lang="fr-FR" sz="1200" b="1" baseline="0" dirty="0">
                <a:solidFill>
                  <a:schemeClr val="accent6"/>
                </a:solidFill>
              </a:rPr>
              <a:t>zone 2a</a:t>
            </a:r>
            <a:r>
              <a:rPr lang="fr-FR" sz="1200" baseline="0" dirty="0">
                <a:solidFill>
                  <a:schemeClr val="dk1"/>
                </a:solidFill>
              </a:rPr>
              <a:t>, traverse la </a:t>
            </a:r>
            <a:r>
              <a:rPr lang="fr-FR" sz="1200" b="1" baseline="0" dirty="0">
                <a:solidFill>
                  <a:schemeClr val="accent5"/>
                </a:solidFill>
              </a:rPr>
              <a:t>zone 1a</a:t>
            </a:r>
            <a:r>
              <a:rPr lang="fr-FR" sz="1200" baseline="0" dirty="0">
                <a:solidFill>
                  <a:schemeClr val="dk1"/>
                </a:solidFill>
              </a:rPr>
              <a:t> fait une passe au joueur A en fin de </a:t>
            </a:r>
            <a:r>
              <a:rPr lang="fr-FR" sz="1200" dirty="0"/>
              <a:t>zone avant le </a:t>
            </a:r>
            <a:r>
              <a:rPr lang="fr-FR" sz="1200" b="1" dirty="0">
                <a:solidFill>
                  <a:srgbClr val="FF0000"/>
                </a:solidFill>
              </a:rPr>
              <a:t>plot Rouge</a:t>
            </a:r>
            <a:r>
              <a:rPr lang="fr-FR" sz="1200" dirty="0"/>
              <a:t>. </a:t>
            </a:r>
          </a:p>
          <a:p>
            <a:r>
              <a:rPr lang="fr-FR" sz="1200" dirty="0"/>
              <a:t>- Le joueur A réceptionne le ballon et le joueur B fait le tour et rentre en </a:t>
            </a:r>
            <a:r>
              <a:rPr lang="fr-FR" sz="1200" b="1" dirty="0">
                <a:solidFill>
                  <a:schemeClr val="accent5"/>
                </a:solidFill>
              </a:rPr>
              <a:t>zone 1b </a:t>
            </a:r>
            <a:r>
              <a:rPr lang="fr-FR" sz="1200" dirty="0"/>
              <a:t>au moment où le joueur A tape. </a:t>
            </a:r>
          </a:p>
          <a:p>
            <a:r>
              <a:rPr lang="fr-FR" sz="1200" dirty="0"/>
              <a:t>- Le ballon doit être réceptionné en </a:t>
            </a:r>
            <a:r>
              <a:rPr lang="fr-FR" sz="1200" b="1" dirty="0">
                <a:solidFill>
                  <a:schemeClr val="accent6"/>
                </a:solidFill>
              </a:rPr>
              <a:t>zone 2b </a:t>
            </a:r>
            <a:r>
              <a:rPr lang="fr-FR" sz="1200" dirty="0"/>
              <a:t>par le joueur B </a:t>
            </a:r>
            <a:r>
              <a:rPr lang="fr-FR" sz="1200" baseline="0" dirty="0">
                <a:solidFill>
                  <a:schemeClr val="dk1"/>
                </a:solidFill>
              </a:rPr>
              <a:t>; puis</a:t>
            </a:r>
            <a:r>
              <a:rPr lang="fr-FR" sz="1200" dirty="0">
                <a:solidFill>
                  <a:schemeClr val="dk1"/>
                </a:solidFill>
              </a:rPr>
              <a:t> ce dernier </a:t>
            </a:r>
            <a:r>
              <a:rPr lang="fr-FR" sz="1200" baseline="0" dirty="0">
                <a:solidFill>
                  <a:schemeClr val="dk1"/>
                </a:solidFill>
              </a:rPr>
              <a:t>marque l'essai derrière la ligne. </a:t>
            </a:r>
          </a:p>
          <a:p>
            <a:endParaRPr lang="fr-FR" sz="1200" baseline="0" dirty="0">
              <a:solidFill>
                <a:schemeClr val="dk1"/>
              </a:solidFill>
            </a:endParaRPr>
          </a:p>
          <a:p>
            <a:r>
              <a:rPr lang="fr-FR" sz="1200" dirty="0"/>
              <a:t>- B</a:t>
            </a:r>
            <a:r>
              <a:rPr lang="fr-FR" sz="1200" baseline="0" dirty="0">
                <a:solidFill>
                  <a:schemeClr val="dk1"/>
                </a:solidFill>
              </a:rPr>
              <a:t> va se positionner à la place de A qui lui, prend la place de B.</a:t>
            </a:r>
            <a:r>
              <a:rPr lang="fr-FR" sz="1200" dirty="0">
                <a:solidFill>
                  <a:schemeClr val="dk1"/>
                </a:solidFill>
              </a:rPr>
              <a:t> </a:t>
            </a:r>
            <a:r>
              <a:rPr lang="fr-FR" sz="1200" baseline="0" dirty="0">
                <a:solidFill>
                  <a:schemeClr val="dk1"/>
                </a:solidFill>
              </a:rPr>
              <a:t>Même parcours pour le second passage</a:t>
            </a:r>
          </a:p>
          <a:p>
            <a:endParaRPr lang="fr-FR" sz="1200" dirty="0"/>
          </a:p>
          <a:p>
            <a:r>
              <a:rPr lang="fr-FR" sz="1200" dirty="0"/>
              <a:t>Réaliser le parcours sans temps d’arrêt. Notation sur 40pts par passage</a:t>
            </a:r>
          </a:p>
          <a:p>
            <a:endParaRPr lang="fr-FR" sz="1200" dirty="0">
              <a:solidFill>
                <a:schemeClr val="dk1"/>
              </a:solidFill>
            </a:endParaRPr>
          </a:p>
          <a:p>
            <a:pPr eaLnBrk="1" fontAlgn="auto" latinLnBrk="0" hangingPunct="1"/>
            <a:r>
              <a:rPr lang="fr-FR" sz="1200" b="1" u="sng" dirty="0">
                <a:solidFill>
                  <a:schemeClr val="dk1"/>
                </a:solidFill>
              </a:rPr>
              <a:t>Terrain</a:t>
            </a:r>
            <a:r>
              <a:rPr lang="fr-FR" sz="1200" b="1" u="sng" baseline="0" dirty="0">
                <a:solidFill>
                  <a:schemeClr val="dk1"/>
                </a:solidFill>
              </a:rPr>
              <a:t> :</a:t>
            </a:r>
            <a:endParaRPr lang="fr-FR" sz="1200" dirty="0"/>
          </a:p>
          <a:p>
            <a:pPr eaLnBrk="1" fontAlgn="base" latinLnBrk="0" hangingPunct="1"/>
            <a:r>
              <a:rPr lang="fr-FR" sz="1200" dirty="0">
                <a:solidFill>
                  <a:schemeClr val="dk1"/>
                </a:solidFill>
              </a:rPr>
              <a:t>Largeur</a:t>
            </a:r>
            <a:r>
              <a:rPr lang="fr-FR" sz="1200" baseline="0" dirty="0">
                <a:solidFill>
                  <a:schemeClr val="dk1"/>
                </a:solidFill>
              </a:rPr>
              <a:t> : 4+7+4 = 15 m - </a:t>
            </a:r>
            <a:r>
              <a:rPr lang="fr-FR" sz="1200" dirty="0">
                <a:solidFill>
                  <a:schemeClr val="dk1"/>
                </a:solidFill>
              </a:rPr>
              <a:t>Longueur:  10 + 5 m</a:t>
            </a:r>
            <a:endParaRPr lang="fr-FR" sz="1200" baseline="0" dirty="0">
              <a:solidFill>
                <a:schemeClr val="dk1"/>
              </a:solidFill>
            </a:endParaRPr>
          </a:p>
          <a:p>
            <a:pPr fontAlgn="base"/>
            <a:endParaRPr lang="fr-FR" sz="1200" baseline="0" dirty="0">
              <a:solidFill>
                <a:schemeClr val="dk1"/>
              </a:solidFill>
            </a:endParaRPr>
          </a:p>
          <a:p>
            <a:r>
              <a:rPr lang="fr-FR" sz="1200" b="1" u="sng" baseline="0" dirty="0">
                <a:solidFill>
                  <a:schemeClr val="dk1"/>
                </a:solidFill>
              </a:rPr>
              <a:t>Matériel :</a:t>
            </a:r>
            <a:endParaRPr lang="fr-FR" sz="1200" dirty="0"/>
          </a:p>
          <a:p>
            <a:r>
              <a:rPr lang="fr-FR" sz="1200" baseline="0" dirty="0">
                <a:solidFill>
                  <a:schemeClr val="dk1"/>
                </a:solidFill>
              </a:rPr>
              <a:t>18 plots + 1 ballon</a:t>
            </a:r>
          </a:p>
          <a:p>
            <a:pPr fontAlgn="base"/>
            <a:endParaRPr lang="fr-FR" sz="1200" baseline="0" dirty="0">
              <a:solidFill>
                <a:schemeClr val="dk1"/>
              </a:solidFill>
            </a:endParaRPr>
          </a:p>
          <a:p>
            <a:r>
              <a:rPr lang="fr-FR" sz="1200" b="1" u="sng" baseline="0" dirty="0">
                <a:solidFill>
                  <a:schemeClr val="dk1"/>
                </a:solidFill>
              </a:rPr>
              <a:t>Pénalités de 5</a:t>
            </a:r>
            <a:r>
              <a:rPr lang="fr-FR" sz="1200" b="1" u="sng" dirty="0">
                <a:solidFill>
                  <a:schemeClr val="dk1"/>
                </a:solidFill>
              </a:rPr>
              <a:t> Pts</a:t>
            </a:r>
            <a:r>
              <a:rPr lang="fr-FR" sz="1200" b="1" baseline="0" dirty="0">
                <a:solidFill>
                  <a:schemeClr val="dk1"/>
                </a:solidFill>
              </a:rPr>
              <a:t> </a:t>
            </a:r>
          </a:p>
          <a:p>
            <a:pPr marL="171450" indent="-171450">
              <a:buFontTx/>
              <a:buChar char="-"/>
            </a:pPr>
            <a:r>
              <a:rPr lang="fr-FR" sz="1200" dirty="0"/>
              <a:t>Maladresse réception</a:t>
            </a:r>
            <a:r>
              <a:rPr lang="fr-FR" sz="1200" baseline="0" dirty="0">
                <a:solidFill>
                  <a:schemeClr val="dk1"/>
                </a:solidFill>
              </a:rPr>
              <a:t>, </a:t>
            </a:r>
          </a:p>
          <a:p>
            <a:pPr marL="171450" indent="-171450">
              <a:buFontTx/>
              <a:buChar char="-"/>
            </a:pPr>
            <a:r>
              <a:rPr lang="fr-FR" sz="1200" dirty="0"/>
              <a:t>P</a:t>
            </a:r>
            <a:r>
              <a:rPr lang="fr-FR" sz="1200" baseline="0" dirty="0">
                <a:solidFill>
                  <a:schemeClr val="dk1"/>
                </a:solidFill>
              </a:rPr>
              <a:t>asse en avant </a:t>
            </a:r>
          </a:p>
          <a:p>
            <a:pPr marL="171450" indent="-171450">
              <a:buFontTx/>
              <a:buChar char="-"/>
            </a:pPr>
            <a:r>
              <a:rPr lang="fr-FR" sz="1200" dirty="0"/>
              <a:t>D</a:t>
            </a:r>
            <a:r>
              <a:rPr lang="fr-FR" sz="1200" baseline="0" dirty="0">
                <a:solidFill>
                  <a:schemeClr val="dk1"/>
                </a:solidFill>
              </a:rPr>
              <a:t>épart du joueur devant le botteur</a:t>
            </a:r>
          </a:p>
          <a:p>
            <a:pPr marL="171450" indent="-171450">
              <a:buFontTx/>
              <a:buChar char="-"/>
            </a:pPr>
            <a:r>
              <a:rPr lang="fr-FR" sz="1200" dirty="0"/>
              <a:t>Maladresse lors du toucher à terre (Essai)</a:t>
            </a:r>
          </a:p>
          <a:p>
            <a:endParaRPr lang="fr-FR" sz="105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77" y="146475"/>
            <a:ext cx="1383323" cy="106229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533073" y="364876"/>
            <a:ext cx="7838831" cy="461665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 dirty="0"/>
              <a:t>JEU AU PIED RASANT– CRAMPONS D’OR </a:t>
            </a:r>
          </a:p>
        </p:txBody>
      </p:sp>
      <p:sp>
        <p:nvSpPr>
          <p:cNvPr id="8" name="Bulle ronde 7"/>
          <p:cNvSpPr/>
          <p:nvPr/>
        </p:nvSpPr>
        <p:spPr>
          <a:xfrm>
            <a:off x="161614" y="238521"/>
            <a:ext cx="966789" cy="714373"/>
          </a:xfrm>
          <a:prstGeom prst="wedgeEllipseCallout">
            <a:avLst>
              <a:gd name="adj1" fmla="val 56999"/>
              <a:gd name="adj2" fmla="val 62500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N°2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007626" y="979719"/>
            <a:ext cx="5769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Emplacement exercice plan terrain : HAUT / DROITE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8727" y="1714224"/>
            <a:ext cx="8606938" cy="502723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5631" y="5473726"/>
            <a:ext cx="626154" cy="621846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11121785" y="5633907"/>
            <a:ext cx="941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</a:rPr>
              <a:t>Ballon hors </a:t>
            </a:r>
          </a:p>
          <a:p>
            <a:r>
              <a:rPr lang="fr-FR" sz="1200" b="1" dirty="0">
                <a:solidFill>
                  <a:srgbClr val="FF0000"/>
                </a:solidFill>
              </a:rPr>
              <a:t>zone -15pts</a:t>
            </a:r>
          </a:p>
        </p:txBody>
      </p:sp>
    </p:spTree>
    <p:extLst>
      <p:ext uri="{BB962C8B-B14F-4D97-AF65-F5344CB8AC3E}">
        <p14:creationId xmlns:p14="http://schemas.microsoft.com/office/powerpoint/2010/main" val="4233985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40"/>
          <p:cNvSpPr txBox="1"/>
          <p:nvPr/>
        </p:nvSpPr>
        <p:spPr>
          <a:xfrm>
            <a:off x="6717037" y="1649835"/>
            <a:ext cx="4790140" cy="4762818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b="1" u="sng" dirty="0">
                <a:solidFill>
                  <a:schemeClr val="dk1"/>
                </a:solidFill>
              </a:rPr>
              <a:t>Jeu au pied  et réception de balle :</a:t>
            </a:r>
            <a:endParaRPr lang="fr-FR" sz="1200" dirty="0"/>
          </a:p>
          <a:p>
            <a:r>
              <a:rPr lang="fr-FR" sz="1200" baseline="0" dirty="0">
                <a:solidFill>
                  <a:schemeClr val="dk1"/>
                </a:solidFill>
              </a:rPr>
              <a:t>Chaque joueur doit taper 1 coup de pied </a:t>
            </a:r>
            <a:r>
              <a:rPr lang="fr-FR" sz="1200" dirty="0"/>
              <a:t>« Haut » au niveau de chaque plots (</a:t>
            </a:r>
            <a:r>
              <a:rPr lang="fr-FR" sz="1200" b="1" dirty="0">
                <a:solidFill>
                  <a:srgbClr val="00B0F0"/>
                </a:solidFill>
              </a:rPr>
              <a:t>BLEU</a:t>
            </a:r>
            <a:r>
              <a:rPr lang="fr-FR" sz="1200" dirty="0"/>
              <a:t> ; </a:t>
            </a:r>
            <a:r>
              <a:rPr lang="fr-FR" sz="1200" b="1" dirty="0">
                <a:solidFill>
                  <a:srgbClr val="00B050"/>
                </a:solidFill>
              </a:rPr>
              <a:t>VERT</a:t>
            </a:r>
            <a:r>
              <a:rPr lang="fr-FR" sz="1200" dirty="0"/>
              <a:t> ; </a:t>
            </a:r>
            <a:r>
              <a:rPr lang="fr-FR" sz="1200" b="1" dirty="0">
                <a:solidFill>
                  <a:srgbClr val="FF0000"/>
                </a:solidFill>
              </a:rPr>
              <a:t>ROUGE</a:t>
            </a:r>
            <a:r>
              <a:rPr lang="fr-FR" sz="1200" dirty="0"/>
              <a:t>).</a:t>
            </a:r>
            <a:r>
              <a:rPr lang="fr-FR" sz="1200" baseline="0" dirty="0">
                <a:solidFill>
                  <a:schemeClr val="dk1"/>
                </a:solidFill>
              </a:rPr>
              <a:t> </a:t>
            </a:r>
          </a:p>
          <a:p>
            <a:r>
              <a:rPr lang="fr-FR" sz="1200" baseline="0" dirty="0">
                <a:solidFill>
                  <a:schemeClr val="dk1"/>
                </a:solidFill>
              </a:rPr>
              <a:t>Le joueur A commence à 5m puis 10m et fini par 15m en face des poteaux.</a:t>
            </a:r>
            <a:endParaRPr lang="fr-FR" sz="1200" dirty="0">
              <a:solidFill>
                <a:schemeClr val="dk1"/>
              </a:solidFill>
            </a:endParaRPr>
          </a:p>
          <a:p>
            <a:r>
              <a:rPr lang="fr-FR" sz="1200" baseline="0" dirty="0">
                <a:solidFill>
                  <a:schemeClr val="dk1"/>
                </a:solidFill>
              </a:rPr>
              <a:t>Le joueur B doit réceptionner le ballon de volée derrière les poteaux dans la zone définie.</a:t>
            </a:r>
            <a:r>
              <a:rPr lang="fr-FR" sz="1200" dirty="0"/>
              <a:t> </a:t>
            </a:r>
          </a:p>
          <a:p>
            <a:endParaRPr lang="fr-FR" sz="1200" dirty="0"/>
          </a:p>
          <a:p>
            <a:r>
              <a:rPr lang="fr-FR" sz="1200" b="1" dirty="0"/>
              <a:t>M10</a:t>
            </a:r>
            <a:r>
              <a:rPr lang="fr-FR" sz="1200" dirty="0"/>
              <a:t> = Pied préférentiel sur les trois plots</a:t>
            </a:r>
          </a:p>
          <a:p>
            <a:pPr fontAlgn="base"/>
            <a:endParaRPr lang="fr-FR" sz="1200" baseline="0" dirty="0">
              <a:solidFill>
                <a:schemeClr val="dk1"/>
              </a:solidFill>
            </a:endParaRPr>
          </a:p>
          <a:p>
            <a:pPr fontAlgn="base"/>
            <a:endParaRPr lang="fr-FR" sz="1200" baseline="0" dirty="0">
              <a:solidFill>
                <a:schemeClr val="dk1"/>
              </a:solidFill>
            </a:endParaRPr>
          </a:p>
          <a:p>
            <a:r>
              <a:rPr lang="fr-FR" sz="1200" b="1" u="sng" baseline="0" dirty="0">
                <a:solidFill>
                  <a:schemeClr val="dk1"/>
                </a:solidFill>
              </a:rPr>
              <a:t>Matériel  :</a:t>
            </a:r>
            <a:endParaRPr lang="fr-FR" sz="1200" dirty="0"/>
          </a:p>
          <a:p>
            <a:r>
              <a:rPr lang="fr-FR" sz="1200" dirty="0"/>
              <a:t>10</a:t>
            </a:r>
            <a:r>
              <a:rPr lang="fr-FR" sz="1200" baseline="0" dirty="0">
                <a:solidFill>
                  <a:schemeClr val="dk1"/>
                </a:solidFill>
              </a:rPr>
              <a:t> plots, 2 ballons</a:t>
            </a:r>
            <a:endParaRPr lang="fr-FR" sz="1200" dirty="0"/>
          </a:p>
          <a:p>
            <a:r>
              <a:rPr lang="fr-FR" sz="1200" baseline="0" dirty="0">
                <a:solidFill>
                  <a:schemeClr val="dk1"/>
                </a:solidFill>
              </a:rPr>
              <a:t>1 zones de réception</a:t>
            </a:r>
            <a:endParaRPr lang="fr-FR" sz="1200" dirty="0"/>
          </a:p>
          <a:p>
            <a:pPr fontAlgn="base"/>
            <a:endParaRPr lang="fr-FR" sz="1200" baseline="0" dirty="0">
              <a:solidFill>
                <a:schemeClr val="dk1"/>
              </a:solidFill>
            </a:endParaRPr>
          </a:p>
          <a:p>
            <a:pPr fontAlgn="base"/>
            <a:endParaRPr lang="fr-FR" sz="1200" baseline="0" dirty="0">
              <a:solidFill>
                <a:schemeClr val="dk1"/>
              </a:solidFill>
            </a:endParaRPr>
          </a:p>
          <a:p>
            <a:pPr fontAlgn="base"/>
            <a:r>
              <a:rPr lang="fr-FR" sz="1200" b="1" u="sng" baseline="0" dirty="0">
                <a:solidFill>
                  <a:schemeClr val="dk1"/>
                </a:solidFill>
              </a:rPr>
              <a:t>Points :</a:t>
            </a:r>
            <a:r>
              <a:rPr lang="fr-FR" sz="1200" b="1" dirty="0"/>
              <a:t> </a:t>
            </a:r>
            <a:r>
              <a:rPr lang="fr-FR" sz="1200" dirty="0"/>
              <a:t>Le Ballon doit être tiré au pied, il doit passer entre les poteaux et au-dessus de la barre transversale. Il doit être réceptionné par le joueur B dans la zone.</a:t>
            </a:r>
          </a:p>
          <a:p>
            <a:pPr fontAlgn="base"/>
            <a:r>
              <a:rPr lang="fr-FR" sz="1200" baseline="0" dirty="0">
                <a:solidFill>
                  <a:schemeClr val="dk1"/>
                </a:solidFill>
              </a:rPr>
              <a:t> </a:t>
            </a:r>
          </a:p>
          <a:p>
            <a:pPr fontAlgn="base"/>
            <a:endParaRPr lang="fr-FR" sz="1200" b="1" u="sng" baseline="0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1200" b="1" u="sng" baseline="0" dirty="0">
                <a:solidFill>
                  <a:schemeClr val="accent5"/>
                </a:solidFill>
              </a:rPr>
              <a:t>Zone 1 :</a:t>
            </a:r>
            <a:r>
              <a:rPr lang="fr-FR" sz="1200" b="1" baseline="0" dirty="0">
                <a:solidFill>
                  <a:schemeClr val="accent5"/>
                </a:solidFill>
              </a:rPr>
              <a:t> 1 point + 1 point</a:t>
            </a:r>
            <a:endParaRPr lang="fr-FR" sz="1200" b="1" dirty="0">
              <a:solidFill>
                <a:schemeClr val="accent5"/>
              </a:solidFill>
            </a:endParaRPr>
          </a:p>
          <a:p>
            <a:r>
              <a:rPr lang="fr-FR" sz="1200" b="1" u="sng" baseline="0" dirty="0">
                <a:solidFill>
                  <a:schemeClr val="accent6"/>
                </a:solidFill>
              </a:rPr>
              <a:t>Zone 2 : </a:t>
            </a:r>
            <a:r>
              <a:rPr lang="fr-FR" sz="1200" b="1" baseline="0" dirty="0">
                <a:solidFill>
                  <a:schemeClr val="accent6"/>
                </a:solidFill>
              </a:rPr>
              <a:t>2 points + 2 points</a:t>
            </a:r>
            <a:endParaRPr lang="fr-FR" sz="1200" b="1" dirty="0">
              <a:solidFill>
                <a:schemeClr val="accent6"/>
              </a:solidFill>
            </a:endParaRPr>
          </a:p>
          <a:p>
            <a:r>
              <a:rPr lang="fr-FR" sz="1200" b="1" u="sng" baseline="0" dirty="0">
                <a:solidFill>
                  <a:srgbClr val="FF0000"/>
                </a:solidFill>
              </a:rPr>
              <a:t>Zones 3</a:t>
            </a:r>
            <a:r>
              <a:rPr lang="fr-FR" sz="1200" b="1" u="sng" dirty="0">
                <a:solidFill>
                  <a:srgbClr val="FF0000"/>
                </a:solidFill>
              </a:rPr>
              <a:t> :</a:t>
            </a:r>
            <a:r>
              <a:rPr lang="fr-FR" sz="1200" b="1" dirty="0">
                <a:solidFill>
                  <a:srgbClr val="FF0000"/>
                </a:solidFill>
              </a:rPr>
              <a:t> 3 points + 3 points</a:t>
            </a:r>
          </a:p>
          <a:p>
            <a:endParaRPr lang="fr-FR" sz="1200" u="sng" baseline="0" dirty="0">
              <a:solidFill>
                <a:schemeClr val="dk1"/>
              </a:solidFill>
            </a:endParaRPr>
          </a:p>
          <a:p>
            <a:r>
              <a:rPr lang="fr-FR" sz="1200" baseline="0" dirty="0">
                <a:solidFill>
                  <a:schemeClr val="dk1"/>
                </a:solidFill>
              </a:rPr>
              <a:t>                                                                                           </a:t>
            </a:r>
            <a:endParaRPr lang="fr-FR" sz="1200" dirty="0"/>
          </a:p>
          <a:p>
            <a:endParaRPr lang="fr-FR" sz="12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77" y="146475"/>
            <a:ext cx="1383323" cy="1062299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489530" y="363776"/>
            <a:ext cx="7838831" cy="461665"/>
          </a:xfrm>
          <a:prstGeom prst="rect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 dirty="0"/>
              <a:t>JEU AU PIED DE PRÉCISION – CRAMPONS D’OR </a:t>
            </a:r>
          </a:p>
        </p:txBody>
      </p:sp>
      <p:sp>
        <p:nvSpPr>
          <p:cNvPr id="9" name="Bulle ronde 8"/>
          <p:cNvSpPr/>
          <p:nvPr/>
        </p:nvSpPr>
        <p:spPr>
          <a:xfrm>
            <a:off x="237403" y="363776"/>
            <a:ext cx="966789" cy="714373"/>
          </a:xfrm>
          <a:prstGeom prst="wedgeEllipseCallout">
            <a:avLst>
              <a:gd name="adj1" fmla="val 56999"/>
              <a:gd name="adj2" fmla="val 62500"/>
            </a:avLst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N°3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964084" y="935593"/>
            <a:ext cx="5769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Emplacement exercice plan terrain : MILIEU / DROIT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032E7D0-74CA-866B-61BC-20F027CFF9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604" y="1415077"/>
            <a:ext cx="4493194" cy="523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77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77" y="146475"/>
            <a:ext cx="1383323" cy="106229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533073" y="364876"/>
            <a:ext cx="7838831" cy="461665"/>
          </a:xfrm>
          <a:prstGeom prst="rect">
            <a:avLst/>
          </a:prstGeom>
          <a:solidFill>
            <a:schemeClr val="bg1">
              <a:lumMod val="6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 dirty="0"/>
              <a:t>PASSES – CRAMPONS D’OR </a:t>
            </a:r>
          </a:p>
        </p:txBody>
      </p:sp>
      <p:sp>
        <p:nvSpPr>
          <p:cNvPr id="8" name="Bulle ronde 7"/>
          <p:cNvSpPr/>
          <p:nvPr/>
        </p:nvSpPr>
        <p:spPr>
          <a:xfrm>
            <a:off x="161614" y="238521"/>
            <a:ext cx="966789" cy="714373"/>
          </a:xfrm>
          <a:prstGeom prst="wedgeEllipseCallout">
            <a:avLst>
              <a:gd name="adj1" fmla="val 56999"/>
              <a:gd name="adj2" fmla="val 62500"/>
            </a:avLst>
          </a:prstGeom>
          <a:solidFill>
            <a:schemeClr val="bg1">
              <a:lumMod val="6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N°4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007626" y="979719"/>
            <a:ext cx="5769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Emplacement exercice plan terrain : BAS / DROIT</a:t>
            </a:r>
          </a:p>
        </p:txBody>
      </p:sp>
      <p:sp>
        <p:nvSpPr>
          <p:cNvPr id="110" name="ZoneTexte 142"/>
          <p:cNvSpPr txBox="1"/>
          <p:nvPr/>
        </p:nvSpPr>
        <p:spPr>
          <a:xfrm>
            <a:off x="7666012" y="1822591"/>
            <a:ext cx="4373588" cy="4409397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aseline="0" dirty="0">
                <a:solidFill>
                  <a:schemeClr val="dk1"/>
                </a:solidFill>
              </a:rPr>
              <a:t>Le joueur A et le joueur B se positionnent derrière le 1</a:t>
            </a:r>
            <a:r>
              <a:rPr lang="fr-FR" baseline="30000" dirty="0">
                <a:solidFill>
                  <a:schemeClr val="dk1"/>
                </a:solidFill>
              </a:rPr>
              <a:t>er</a:t>
            </a:r>
            <a:endParaRPr lang="fr-FR" baseline="0" dirty="0">
              <a:solidFill>
                <a:schemeClr val="dk1"/>
              </a:solidFill>
            </a:endParaRPr>
          </a:p>
          <a:p>
            <a:r>
              <a:rPr lang="fr-FR" b="1" dirty="0">
                <a:solidFill>
                  <a:srgbClr val="FFC000"/>
                </a:solidFill>
              </a:rPr>
              <a:t>PLOT JAUNE.</a:t>
            </a:r>
          </a:p>
          <a:p>
            <a:r>
              <a:rPr lang="fr-FR" baseline="0" dirty="0">
                <a:solidFill>
                  <a:schemeClr val="dk1"/>
                </a:solidFill>
              </a:rPr>
              <a:t>Au signal le</a:t>
            </a:r>
            <a:r>
              <a:rPr lang="fr-FR" dirty="0">
                <a:solidFill>
                  <a:schemeClr val="dk1"/>
                </a:solidFill>
              </a:rPr>
              <a:t> joueur </a:t>
            </a:r>
            <a:r>
              <a:rPr lang="fr-FR" dirty="0"/>
              <a:t>A démarre sa course vers le </a:t>
            </a:r>
            <a:r>
              <a:rPr lang="fr-FR" b="1" baseline="0" dirty="0">
                <a:solidFill>
                  <a:schemeClr val="accent5"/>
                </a:solidFill>
              </a:rPr>
              <a:t>PLOT BLEU</a:t>
            </a:r>
            <a:r>
              <a:rPr lang="fr-FR" b="1" dirty="0"/>
              <a:t> </a:t>
            </a:r>
            <a:r>
              <a:rPr lang="fr-FR" baseline="0" dirty="0">
                <a:solidFill>
                  <a:schemeClr val="dk1"/>
                </a:solidFill>
              </a:rPr>
              <a:t>et réceptionne le ballon en mouvement passé par le joueur C. A la suite il fait la passe au joueur B en mouvement, qui pendant ce temps aura couru vers la zone 1 pour réceptionner la passe du joueur A</a:t>
            </a:r>
            <a:r>
              <a:rPr lang="fr-FR" b="1" dirty="0">
                <a:solidFill>
                  <a:schemeClr val="tx1"/>
                </a:solidFill>
              </a:rPr>
              <a:t>. </a:t>
            </a:r>
            <a:r>
              <a:rPr lang="fr-FR" dirty="0">
                <a:solidFill>
                  <a:schemeClr val="tx1"/>
                </a:solidFill>
              </a:rPr>
              <a:t>Le joueur B marque en posant le ballon juste derrière la zone.</a:t>
            </a:r>
          </a:p>
          <a:p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Enchainer deux fois, les mêmes actions.</a:t>
            </a:r>
          </a:p>
          <a:p>
            <a:endParaRPr lang="fr-FR" baseline="0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Les deux joueurs font le tour du 2</a:t>
            </a:r>
            <a:r>
              <a:rPr lang="fr-FR" baseline="30000" dirty="0">
                <a:solidFill>
                  <a:schemeClr val="tx1"/>
                </a:solidFill>
              </a:rPr>
              <a:t>ème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b="1" dirty="0">
                <a:solidFill>
                  <a:srgbClr val="FFC000"/>
                </a:solidFill>
              </a:rPr>
              <a:t>PLOT JAUNE.</a:t>
            </a:r>
            <a:endParaRPr lang="fr-FR" dirty="0">
              <a:solidFill>
                <a:schemeClr val="tx1"/>
              </a:solidFill>
            </a:endParaRPr>
          </a:p>
          <a:p>
            <a:r>
              <a:rPr lang="fr-FR" baseline="0" dirty="0">
                <a:solidFill>
                  <a:schemeClr val="tx1"/>
                </a:solidFill>
              </a:rPr>
              <a:t>Les joueurs ench</a:t>
            </a:r>
            <a:r>
              <a:rPr lang="fr-FR" dirty="0">
                <a:solidFill>
                  <a:schemeClr val="tx1"/>
                </a:solidFill>
              </a:rPr>
              <a:t>aînent le retour en exerçant les mêmes gestes.</a:t>
            </a:r>
          </a:p>
          <a:p>
            <a:r>
              <a:rPr lang="fr-FR" dirty="0">
                <a:solidFill>
                  <a:schemeClr val="tx1"/>
                </a:solidFill>
              </a:rPr>
              <a:t>La réception est effectuée par le même joueur</a:t>
            </a:r>
          </a:p>
          <a:p>
            <a:endParaRPr lang="fr-FR" baseline="0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Le joueur C pour le retour se repositionne en zone 1</a:t>
            </a:r>
          </a:p>
          <a:p>
            <a:r>
              <a:rPr lang="fr-FR" dirty="0">
                <a:solidFill>
                  <a:schemeClr val="tx1"/>
                </a:solidFill>
              </a:rPr>
              <a:t>Le joueur D pour le retour se repositionne en zone 2</a:t>
            </a:r>
            <a:endParaRPr lang="fr-FR" baseline="0" dirty="0">
              <a:solidFill>
                <a:schemeClr val="tx1"/>
              </a:solidFill>
            </a:endParaRPr>
          </a:p>
          <a:p>
            <a:r>
              <a:rPr lang="fr-FR" baseline="0" dirty="0">
                <a:solidFill>
                  <a:schemeClr val="dk1"/>
                </a:solidFill>
              </a:rPr>
              <a:t>Arrêt du chronomètre </a:t>
            </a:r>
            <a:r>
              <a:rPr lang="fr-FR" dirty="0"/>
              <a:t>après que les deux joueurs ont dépassé le dernier plot jaune. </a:t>
            </a:r>
          </a:p>
          <a:p>
            <a:endParaRPr lang="fr-FR" dirty="0"/>
          </a:p>
          <a:p>
            <a:r>
              <a:rPr lang="fr-FR" dirty="0"/>
              <a:t>Passage 2 : Inversion des rôles</a:t>
            </a:r>
          </a:p>
          <a:p>
            <a:r>
              <a:rPr lang="fr-FR" dirty="0"/>
              <a:t>Joueur A = RECEPTIONNEUR</a:t>
            </a:r>
          </a:p>
          <a:p>
            <a:r>
              <a:rPr lang="fr-FR" dirty="0"/>
              <a:t>Joueur B = PASSEUR</a:t>
            </a:r>
          </a:p>
          <a:p>
            <a:endParaRPr lang="fr-FR" dirty="0"/>
          </a:p>
          <a:p>
            <a:r>
              <a:rPr lang="fr-FR" baseline="0" dirty="0">
                <a:solidFill>
                  <a:schemeClr val="dk1"/>
                </a:solidFill>
              </a:rPr>
              <a:t>Parcours chronométré (addition des 2 passages )</a:t>
            </a:r>
          </a:p>
          <a:p>
            <a:pPr eaLnBrk="1" fontAlgn="auto" latinLnBrk="0" hangingPunct="1"/>
            <a:endParaRPr lang="fr-FR" b="1" u="sng" dirty="0">
              <a:solidFill>
                <a:schemeClr val="dk1"/>
              </a:solidFill>
            </a:endParaRPr>
          </a:p>
          <a:p>
            <a:pPr eaLnBrk="1" fontAlgn="auto" latinLnBrk="0" hangingPunct="1"/>
            <a:r>
              <a:rPr lang="fr-FR" b="1" u="sng" dirty="0">
                <a:solidFill>
                  <a:schemeClr val="dk1"/>
                </a:solidFill>
              </a:rPr>
              <a:t>Terrain</a:t>
            </a:r>
            <a:r>
              <a:rPr lang="fr-FR" b="1" u="sng" baseline="0" dirty="0">
                <a:solidFill>
                  <a:schemeClr val="dk1"/>
                </a:solidFill>
              </a:rPr>
              <a:t> :</a:t>
            </a:r>
            <a:endParaRPr lang="fr-FR" dirty="0"/>
          </a:p>
          <a:p>
            <a:pPr eaLnBrk="1" fontAlgn="base" latinLnBrk="0" hangingPunct="1"/>
            <a:r>
              <a:rPr lang="fr-FR" dirty="0">
                <a:solidFill>
                  <a:schemeClr val="dk1"/>
                </a:solidFill>
              </a:rPr>
              <a:t>Longueur</a:t>
            </a:r>
            <a:r>
              <a:rPr lang="fr-FR" baseline="0" dirty="0">
                <a:solidFill>
                  <a:schemeClr val="dk1"/>
                </a:solidFill>
              </a:rPr>
              <a:t> : 30 m - </a:t>
            </a:r>
            <a:r>
              <a:rPr lang="fr-FR" dirty="0">
                <a:solidFill>
                  <a:schemeClr val="dk1"/>
                </a:solidFill>
              </a:rPr>
              <a:t>largeur :  10 m</a:t>
            </a:r>
            <a:endParaRPr lang="fr-FR" baseline="0" dirty="0">
              <a:solidFill>
                <a:schemeClr val="dk1"/>
              </a:solidFill>
            </a:endParaRPr>
          </a:p>
          <a:p>
            <a:pPr fontAlgn="base"/>
            <a:endParaRPr lang="fr-FR" b="1" u="sng" baseline="0" dirty="0">
              <a:solidFill>
                <a:schemeClr val="dk1"/>
              </a:solidFill>
            </a:endParaRPr>
          </a:p>
          <a:p>
            <a:r>
              <a:rPr lang="fr-FR" b="1" u="sng" baseline="0" dirty="0">
                <a:solidFill>
                  <a:schemeClr val="dk1"/>
                </a:solidFill>
              </a:rPr>
              <a:t>Matériel :</a:t>
            </a:r>
            <a:endParaRPr lang="fr-FR" dirty="0"/>
          </a:p>
          <a:p>
            <a:r>
              <a:rPr lang="fr-FR" baseline="0" dirty="0">
                <a:solidFill>
                  <a:schemeClr val="dk1"/>
                </a:solidFill>
              </a:rPr>
              <a:t>20 plots + 2 ballons</a:t>
            </a:r>
            <a:endParaRPr lang="fr-FR" dirty="0"/>
          </a:p>
          <a:p>
            <a:pPr fontAlgn="base"/>
            <a:endParaRPr lang="fr-FR" baseline="0" dirty="0">
              <a:solidFill>
                <a:schemeClr val="dk1"/>
              </a:solidFill>
            </a:endParaRPr>
          </a:p>
          <a:p>
            <a:pPr fontAlgn="base"/>
            <a:r>
              <a:rPr lang="fr-FR" b="1" u="sng" baseline="0" dirty="0">
                <a:solidFill>
                  <a:schemeClr val="dk1"/>
                </a:solidFill>
              </a:rPr>
              <a:t>Pénalités de 5</a:t>
            </a:r>
            <a:r>
              <a:rPr lang="fr-FR" b="1" baseline="0" dirty="0">
                <a:solidFill>
                  <a:schemeClr val="dk1"/>
                </a:solidFill>
              </a:rPr>
              <a:t>’’ </a:t>
            </a:r>
            <a:r>
              <a:rPr lang="fr-FR" baseline="0" dirty="0">
                <a:solidFill>
                  <a:schemeClr val="dk1"/>
                </a:solidFill>
              </a:rPr>
              <a:t>si en avant, passe hors zone, passe après le plot, passe du mauvais coté  </a:t>
            </a:r>
          </a:p>
          <a:p>
            <a:pPr fontAlgn="base"/>
            <a:r>
              <a:rPr lang="fr-FR" baseline="0" dirty="0">
                <a:solidFill>
                  <a:schemeClr val="dk1"/>
                </a:solidFill>
              </a:rPr>
              <a:t>                                                           </a:t>
            </a:r>
          </a:p>
          <a:p>
            <a:r>
              <a:rPr lang="fr-FR" dirty="0"/>
              <a:t>               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742C0C9-D5D0-E597-28EC-F1B540209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14" y="1639002"/>
            <a:ext cx="7430977" cy="498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638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Image 8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77" y="146475"/>
            <a:ext cx="1383323" cy="1062299"/>
          </a:xfrm>
          <a:prstGeom prst="rect">
            <a:avLst/>
          </a:prstGeom>
        </p:spPr>
      </p:pic>
      <p:sp>
        <p:nvSpPr>
          <p:cNvPr id="81" name="ZoneTexte 80"/>
          <p:cNvSpPr txBox="1"/>
          <p:nvPr/>
        </p:nvSpPr>
        <p:spPr>
          <a:xfrm>
            <a:off x="1511301" y="389922"/>
            <a:ext cx="7838831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 dirty="0"/>
              <a:t>LANCER EN TOUCHE– CRAMPONS D’OR </a:t>
            </a:r>
          </a:p>
        </p:txBody>
      </p:sp>
      <p:sp>
        <p:nvSpPr>
          <p:cNvPr id="44" name="Bulle ronde 43"/>
          <p:cNvSpPr/>
          <p:nvPr/>
        </p:nvSpPr>
        <p:spPr>
          <a:xfrm>
            <a:off x="205156" y="320437"/>
            <a:ext cx="966789" cy="714373"/>
          </a:xfrm>
          <a:prstGeom prst="wedgeEllipseCallout">
            <a:avLst>
              <a:gd name="adj1" fmla="val 56999"/>
              <a:gd name="adj2" fmla="val 62500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N°5</a:t>
            </a:r>
          </a:p>
        </p:txBody>
      </p:sp>
      <p:sp>
        <p:nvSpPr>
          <p:cNvPr id="45" name="ZoneTexte 70"/>
          <p:cNvSpPr txBox="1"/>
          <p:nvPr/>
        </p:nvSpPr>
        <p:spPr>
          <a:xfrm>
            <a:off x="6680839" y="1436661"/>
            <a:ext cx="4511036" cy="4410077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b="1" u="sng" dirty="0">
                <a:solidFill>
                  <a:schemeClr val="dk1"/>
                </a:solidFill>
              </a:rPr>
              <a:t>Lancers en touche :</a:t>
            </a:r>
            <a:endParaRPr lang="fr-FR" sz="1200" dirty="0"/>
          </a:p>
          <a:p>
            <a:pPr>
              <a:lnSpc>
                <a:spcPts val="1600"/>
              </a:lnSpc>
            </a:pPr>
            <a:r>
              <a:rPr lang="fr-FR" sz="1200" b="0" dirty="0">
                <a:solidFill>
                  <a:schemeClr val="dk1"/>
                </a:solidFill>
              </a:rPr>
              <a:t>Chaque joueur a 2</a:t>
            </a:r>
            <a:r>
              <a:rPr lang="fr-FR" sz="1200" b="0" baseline="0" dirty="0">
                <a:solidFill>
                  <a:schemeClr val="dk1"/>
                </a:solidFill>
              </a:rPr>
              <a:t> lancers au choix, en 1 mn maxi, à 3</a:t>
            </a:r>
            <a:r>
              <a:rPr lang="fr-FR" sz="1200" b="0" dirty="0">
                <a:solidFill>
                  <a:schemeClr val="dk1"/>
                </a:solidFill>
              </a:rPr>
              <a:t> </a:t>
            </a:r>
            <a:r>
              <a:rPr lang="fr-FR" sz="1200" b="0" baseline="0" dirty="0">
                <a:solidFill>
                  <a:schemeClr val="dk1"/>
                </a:solidFill>
              </a:rPr>
              <a:t>ou à</a:t>
            </a:r>
            <a:r>
              <a:rPr lang="fr-FR" sz="1200" b="0" dirty="0">
                <a:solidFill>
                  <a:schemeClr val="dk1"/>
                </a:solidFill>
              </a:rPr>
              <a:t> </a:t>
            </a:r>
            <a:r>
              <a:rPr lang="fr-FR" sz="1200" dirty="0"/>
              <a:t>5</a:t>
            </a:r>
            <a:r>
              <a:rPr lang="fr-FR" sz="1200" b="0" baseline="0" dirty="0">
                <a:solidFill>
                  <a:schemeClr val="dk1"/>
                </a:solidFill>
              </a:rPr>
              <a:t> m</a:t>
            </a:r>
            <a:endParaRPr lang="fr-FR" sz="1200" b="0" dirty="0">
              <a:solidFill>
                <a:schemeClr val="dk1"/>
              </a:solidFill>
            </a:endParaRPr>
          </a:p>
          <a:p>
            <a:r>
              <a:rPr lang="fr-FR" sz="1200" dirty="0">
                <a:solidFill>
                  <a:schemeClr val="dk1"/>
                </a:solidFill>
              </a:rPr>
              <a:t>Lancer les mains au dessus de la tête</a:t>
            </a:r>
            <a:endParaRPr lang="fr-FR" sz="1200" dirty="0"/>
          </a:p>
          <a:p>
            <a:r>
              <a:rPr lang="fr-FR" sz="1200" dirty="0">
                <a:solidFill>
                  <a:schemeClr val="dk1"/>
                </a:solidFill>
              </a:rPr>
              <a:t>Toucher la zone du poteau délimité d’1m par le scotch noir </a:t>
            </a:r>
            <a:r>
              <a:rPr lang="fr-FR" sz="1200" u="sng" dirty="0">
                <a:solidFill>
                  <a:srgbClr val="FF0000"/>
                </a:solidFill>
              </a:rPr>
              <a:t>(Zone quadrillée rouge sur le schéma) </a:t>
            </a:r>
            <a:r>
              <a:rPr lang="fr-FR" sz="1200" dirty="0">
                <a:solidFill>
                  <a:schemeClr val="dk1"/>
                </a:solidFill>
              </a:rPr>
              <a:t>avec le ballon </a:t>
            </a:r>
            <a:endParaRPr lang="fr-FR" sz="1200" dirty="0"/>
          </a:p>
          <a:p>
            <a:pPr>
              <a:lnSpc>
                <a:spcPts val="1600"/>
              </a:lnSpc>
            </a:pPr>
            <a:endParaRPr lang="fr-FR" sz="1200" b="1" u="sng" baseline="0" dirty="0">
              <a:solidFill>
                <a:schemeClr val="dk1"/>
              </a:solidFill>
            </a:endParaRPr>
          </a:p>
          <a:p>
            <a:pPr>
              <a:lnSpc>
                <a:spcPts val="1600"/>
              </a:lnSpc>
            </a:pPr>
            <a:endParaRPr lang="fr-FR" sz="1200" b="1" u="sng" dirty="0"/>
          </a:p>
          <a:p>
            <a:pPr>
              <a:lnSpc>
                <a:spcPts val="1600"/>
              </a:lnSpc>
            </a:pPr>
            <a:r>
              <a:rPr lang="fr-FR" sz="1200" b="1" u="sng" baseline="0" dirty="0">
                <a:solidFill>
                  <a:schemeClr val="dk1"/>
                </a:solidFill>
              </a:rPr>
              <a:t>Matériel :</a:t>
            </a:r>
            <a:endParaRPr lang="fr-FR" sz="1200" dirty="0"/>
          </a:p>
          <a:p>
            <a:pPr>
              <a:lnSpc>
                <a:spcPts val="1600"/>
              </a:lnSpc>
            </a:pPr>
            <a:r>
              <a:rPr lang="fr-FR" sz="1200" baseline="0" dirty="0">
                <a:solidFill>
                  <a:schemeClr val="dk1"/>
                </a:solidFill>
              </a:rPr>
              <a:t>2 ballons, 2 plots, Scotch Noir</a:t>
            </a:r>
            <a:endParaRPr lang="fr-FR" sz="1200" dirty="0"/>
          </a:p>
          <a:p>
            <a:pPr>
              <a:lnSpc>
                <a:spcPts val="1600"/>
              </a:lnSpc>
            </a:pPr>
            <a:endParaRPr lang="fr-FR" sz="1200" baseline="0" dirty="0">
              <a:solidFill>
                <a:schemeClr val="dk1"/>
              </a:solidFill>
            </a:endParaRPr>
          </a:p>
          <a:p>
            <a:r>
              <a:rPr lang="fr-FR" sz="1200" b="1" u="sng" baseline="0" dirty="0">
                <a:solidFill>
                  <a:schemeClr val="dk1"/>
                </a:solidFill>
              </a:rPr>
              <a:t>Points </a:t>
            </a:r>
            <a:r>
              <a:rPr lang="fr-FR" sz="1200" b="1" baseline="0" dirty="0">
                <a:solidFill>
                  <a:schemeClr val="dk1"/>
                </a:solidFill>
              </a:rPr>
              <a:t> :</a:t>
            </a:r>
            <a:r>
              <a:rPr lang="fr-FR" sz="1200" baseline="0" dirty="0">
                <a:solidFill>
                  <a:schemeClr val="dk1"/>
                </a:solidFill>
              </a:rPr>
              <a:t>   4 points à 3 m</a:t>
            </a:r>
            <a:endParaRPr lang="fr-FR" sz="1200" dirty="0"/>
          </a:p>
          <a:p>
            <a:pPr>
              <a:lnSpc>
                <a:spcPts val="1600"/>
              </a:lnSpc>
            </a:pPr>
            <a:r>
              <a:rPr lang="fr-FR" sz="1200" baseline="0" dirty="0">
                <a:solidFill>
                  <a:schemeClr val="dk1"/>
                </a:solidFill>
              </a:rPr>
              <a:t>                 6 points à 5 m</a:t>
            </a:r>
            <a:endParaRPr lang="fr-FR" sz="1200" dirty="0"/>
          </a:p>
          <a:p>
            <a:r>
              <a:rPr lang="fr-FR" sz="1200" baseline="0" dirty="0">
                <a:solidFill>
                  <a:schemeClr val="dk1"/>
                </a:solidFill>
              </a:rPr>
              <a:t>				</a:t>
            </a:r>
            <a:endParaRPr lang="fr-FR" sz="1200" dirty="0">
              <a:solidFill>
                <a:schemeClr val="dk1"/>
              </a:solidFill>
            </a:endParaRPr>
          </a:p>
          <a:p>
            <a:endParaRPr lang="fr-FR" sz="1200" dirty="0"/>
          </a:p>
        </p:txBody>
      </p:sp>
      <p:sp>
        <p:nvSpPr>
          <p:cNvPr id="46" name="ZoneTexte 45"/>
          <p:cNvSpPr txBox="1"/>
          <p:nvPr/>
        </p:nvSpPr>
        <p:spPr>
          <a:xfrm>
            <a:off x="3029397" y="959458"/>
            <a:ext cx="5769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Emplacement exercice plan terrain : MILIEU / GAUCHE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301" y="1377477"/>
            <a:ext cx="4200508" cy="509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083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050497"/>
              </p:ext>
            </p:extLst>
          </p:nvPr>
        </p:nvGraphicFramePr>
        <p:xfrm>
          <a:off x="327591" y="790605"/>
          <a:ext cx="1938252" cy="42879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7287">
                  <a:extLst>
                    <a:ext uri="{9D8B030D-6E8A-4147-A177-3AD203B41FA5}">
                      <a16:colId xmlns:a16="http://schemas.microsoft.com/office/drawing/2014/main" val="656218407"/>
                    </a:ext>
                  </a:extLst>
                </a:gridCol>
                <a:gridCol w="770965">
                  <a:extLst>
                    <a:ext uri="{9D8B030D-6E8A-4147-A177-3AD203B41FA5}">
                      <a16:colId xmlns:a16="http://schemas.microsoft.com/office/drawing/2014/main" val="3202308653"/>
                    </a:ext>
                  </a:extLst>
                </a:gridCol>
              </a:tblGrid>
              <a:tr h="26021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5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N°1 : ATTITUDES RUGBY</a:t>
                      </a:r>
                      <a:endParaRPr lang="fr-FR" sz="15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101235"/>
                  </a:ext>
                </a:extLst>
              </a:tr>
              <a:tr h="18070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45"-45"99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40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44002"/>
                  </a:ext>
                </a:extLst>
              </a:tr>
              <a:tr h="18070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46"-46"99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39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580959"/>
                  </a:ext>
                </a:extLst>
              </a:tr>
              <a:tr h="18070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47"-47"99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38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125605"/>
                  </a:ext>
                </a:extLst>
              </a:tr>
              <a:tr h="18070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48"-48"99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37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571992"/>
                  </a:ext>
                </a:extLst>
              </a:tr>
              <a:tr h="18425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49"-49"99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36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259928"/>
                  </a:ext>
                </a:extLst>
              </a:tr>
              <a:tr h="18070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50"-50"99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35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136823"/>
                  </a:ext>
                </a:extLst>
              </a:tr>
              <a:tr h="17347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51"-51"99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34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184762"/>
                  </a:ext>
                </a:extLst>
              </a:tr>
              <a:tr h="17347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52"-52"99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33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480905"/>
                  </a:ext>
                </a:extLst>
              </a:tr>
              <a:tr h="17347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53"-53"99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32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818877"/>
                  </a:ext>
                </a:extLst>
              </a:tr>
              <a:tr h="18070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54"-54"99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31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429799"/>
                  </a:ext>
                </a:extLst>
              </a:tr>
              <a:tr h="18070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55"-55"99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30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557964"/>
                  </a:ext>
                </a:extLst>
              </a:tr>
              <a:tr h="17347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56"-56"99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29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183858"/>
                  </a:ext>
                </a:extLst>
              </a:tr>
              <a:tr h="16627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57"-57"99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28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604258"/>
                  </a:ext>
                </a:extLst>
              </a:tr>
              <a:tr h="18070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58"-58"99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27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996626"/>
                  </a:ext>
                </a:extLst>
              </a:tr>
              <a:tr h="18070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59"-59"99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26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334203"/>
                  </a:ext>
                </a:extLst>
              </a:tr>
              <a:tr h="17347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1'00-1’00"99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25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034619"/>
                  </a:ext>
                </a:extLst>
              </a:tr>
              <a:tr h="17347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1'01-1'01"99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24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631317"/>
                  </a:ext>
                </a:extLst>
              </a:tr>
              <a:tr h="17347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1'02-1'02"99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23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15695"/>
                  </a:ext>
                </a:extLst>
              </a:tr>
              <a:tr h="18070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1'03-1'03"99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22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053587"/>
                  </a:ext>
                </a:extLst>
              </a:tr>
              <a:tr h="26021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1'04-1'04"99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21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400572"/>
                  </a:ext>
                </a:extLst>
              </a:tr>
              <a:tr h="17347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1'05-1'05"99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20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839637"/>
                  </a:ext>
                </a:extLst>
              </a:tr>
              <a:tr h="20238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1'06-1'06"99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436924"/>
                  </a:ext>
                </a:extLst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938064"/>
              </p:ext>
            </p:extLst>
          </p:nvPr>
        </p:nvGraphicFramePr>
        <p:xfrm>
          <a:off x="2347619" y="1161401"/>
          <a:ext cx="1756339" cy="36258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0073">
                  <a:extLst>
                    <a:ext uri="{9D8B030D-6E8A-4147-A177-3AD203B41FA5}">
                      <a16:colId xmlns:a16="http://schemas.microsoft.com/office/drawing/2014/main" val="2898933091"/>
                    </a:ext>
                  </a:extLst>
                </a:gridCol>
                <a:gridCol w="706266">
                  <a:extLst>
                    <a:ext uri="{9D8B030D-6E8A-4147-A177-3AD203B41FA5}">
                      <a16:colId xmlns:a16="http://schemas.microsoft.com/office/drawing/2014/main" val="496645105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1'07-1'07"99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4383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1'08-1'08"99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8277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1'09-1'09"99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1762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1'10-1'10"99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6715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1'11-1'11"99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983695"/>
                  </a:ext>
                </a:extLst>
              </a:tr>
              <a:tr h="21970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1'12-1'12"99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65397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1'13-1'13"99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3363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1'14-1'14"99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50517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1'15-1'15"99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2556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1'16-1'16"99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9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30758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1'17-1'17"99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8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05399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1'18-1'18"99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65232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1'19-1'19"99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36143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1'20-1'20"99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00754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1'21-1'21"99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2294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1'22-1'22"99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80683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1'23-1'23"99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22803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1'24-1'24"99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3229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1'25 et plus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016842"/>
                  </a:ext>
                </a:extLst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593712"/>
              </p:ext>
            </p:extLst>
          </p:nvPr>
        </p:nvGraphicFramePr>
        <p:xfrm>
          <a:off x="293958" y="5332138"/>
          <a:ext cx="3810000" cy="8893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0575">
                  <a:extLst>
                    <a:ext uri="{9D8B030D-6E8A-4147-A177-3AD203B41FA5}">
                      <a16:colId xmlns:a16="http://schemas.microsoft.com/office/drawing/2014/main" val="3810508426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252412466"/>
                    </a:ext>
                  </a:extLst>
                </a:gridCol>
                <a:gridCol w="1724025">
                  <a:extLst>
                    <a:ext uri="{9D8B030D-6E8A-4147-A177-3AD203B41FA5}">
                      <a16:colId xmlns:a16="http://schemas.microsoft.com/office/drawing/2014/main" val="1998945533"/>
                    </a:ext>
                  </a:extLst>
                </a:gridCol>
              </a:tblGrid>
              <a:tr h="29373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N°5 : LANCERS EN TOUCHE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141450"/>
                  </a:ext>
                </a:extLst>
              </a:tr>
              <a:tr h="20398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Réussite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3m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4pts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459387"/>
                  </a:ext>
                </a:extLst>
              </a:tr>
              <a:tr h="20398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5m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6pts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656667"/>
                  </a:ext>
                </a:extLst>
              </a:tr>
              <a:tr h="18766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2 lancers pour chaque joueur au choix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241552"/>
                  </a:ext>
                </a:extLst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797055"/>
              </p:ext>
            </p:extLst>
          </p:nvPr>
        </p:nvGraphicFramePr>
        <p:xfrm>
          <a:off x="4390826" y="4423376"/>
          <a:ext cx="3810000" cy="1950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0575">
                  <a:extLst>
                    <a:ext uri="{9D8B030D-6E8A-4147-A177-3AD203B41FA5}">
                      <a16:colId xmlns:a16="http://schemas.microsoft.com/office/drawing/2014/main" val="20011862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142438403"/>
                    </a:ext>
                  </a:extLst>
                </a:gridCol>
                <a:gridCol w="1724025">
                  <a:extLst>
                    <a:ext uri="{9D8B030D-6E8A-4147-A177-3AD203B41FA5}">
                      <a16:colId xmlns:a16="http://schemas.microsoft.com/office/drawing/2014/main" val="3878771182"/>
                    </a:ext>
                  </a:extLst>
                </a:gridCol>
              </a:tblGrid>
              <a:tr h="27432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N° 3 : JEU AU PIED DE PRECISION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203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  <a:latin typeface="+mn-lt"/>
                        </a:rPr>
                        <a:t>BALLON DANS ZONE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  <a:latin typeface="+mn-lt"/>
                        </a:rPr>
                        <a:t>RECEPTION EN ZONE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34666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  <a:latin typeface="+mn-lt"/>
                        </a:rPr>
                        <a:t>ZONE 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  <a:latin typeface="+mn-lt"/>
                        </a:rPr>
                        <a:t>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  <a:latin typeface="+mn-lt"/>
                        </a:rPr>
                        <a:t>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1675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  <a:latin typeface="+mn-lt"/>
                        </a:rPr>
                        <a:t>ZONE 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  <a:latin typeface="+mn-lt"/>
                        </a:rPr>
                        <a:t>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  <a:latin typeface="+mn-lt"/>
                        </a:rPr>
                        <a:t>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97651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  <a:latin typeface="+mn-lt"/>
                        </a:rPr>
                        <a:t>ZONE 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  <a:latin typeface="+mn-lt"/>
                        </a:rPr>
                        <a:t>3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  <a:latin typeface="+mn-lt"/>
                        </a:rPr>
                        <a:t>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3041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  <a:latin typeface="+mn-lt"/>
                        </a:rPr>
                        <a:t>BALLON HORS ZONE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  <a:latin typeface="+mn-lt"/>
                        </a:rPr>
                        <a:t>RECEPTION HORS ZONE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04038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  <a:latin typeface="+mn-lt"/>
                        </a:rPr>
                        <a:t>ZONE 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  <a:latin typeface="+mn-lt"/>
                        </a:rPr>
                        <a:t>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  <a:latin typeface="+mn-lt"/>
                        </a:rPr>
                        <a:t>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07575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  <a:latin typeface="+mn-lt"/>
                        </a:rPr>
                        <a:t>ZONE 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5882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  <a:latin typeface="+mn-lt"/>
                        </a:rPr>
                        <a:t>ZONE 3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1999766"/>
                  </a:ext>
                </a:extLst>
              </a:tr>
              <a:tr h="1905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  <a:latin typeface="+mn-lt"/>
                        </a:rPr>
                        <a:t>CHAQUE JOUEUR PASSE AU TIR ET  A LA RECEPTION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177302"/>
                  </a:ext>
                </a:extLst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592276"/>
              </p:ext>
            </p:extLst>
          </p:nvPr>
        </p:nvGraphicFramePr>
        <p:xfrm>
          <a:off x="4390826" y="789470"/>
          <a:ext cx="2261586" cy="20497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8927">
                  <a:extLst>
                    <a:ext uri="{9D8B030D-6E8A-4147-A177-3AD203B41FA5}">
                      <a16:colId xmlns:a16="http://schemas.microsoft.com/office/drawing/2014/main" val="2543890131"/>
                    </a:ext>
                  </a:extLst>
                </a:gridCol>
                <a:gridCol w="1102659">
                  <a:extLst>
                    <a:ext uri="{9D8B030D-6E8A-4147-A177-3AD203B41FA5}">
                      <a16:colId xmlns:a16="http://schemas.microsoft.com/office/drawing/2014/main" val="939763061"/>
                    </a:ext>
                  </a:extLst>
                </a:gridCol>
              </a:tblGrid>
              <a:tr h="27432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N°2 : JEU AU PIED RASANT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543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PENALITES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POINTS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8198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80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3605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75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6810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70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79718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65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2088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4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60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07444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55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63322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50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27685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7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45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564173"/>
                  </a:ext>
                </a:extLst>
              </a:tr>
            </a:tbl>
          </a:graphicData>
        </a:graphic>
      </p:graphicFrame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561880"/>
              </p:ext>
            </p:extLst>
          </p:nvPr>
        </p:nvGraphicFramePr>
        <p:xfrm>
          <a:off x="8821363" y="790605"/>
          <a:ext cx="1677318" cy="41986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5437">
                  <a:extLst>
                    <a:ext uri="{9D8B030D-6E8A-4147-A177-3AD203B41FA5}">
                      <a16:colId xmlns:a16="http://schemas.microsoft.com/office/drawing/2014/main" val="1002289113"/>
                    </a:ext>
                  </a:extLst>
                </a:gridCol>
                <a:gridCol w="541881">
                  <a:extLst>
                    <a:ext uri="{9D8B030D-6E8A-4147-A177-3AD203B41FA5}">
                      <a16:colId xmlns:a16="http://schemas.microsoft.com/office/drawing/2014/main" val="271903472"/>
                    </a:ext>
                  </a:extLst>
                </a:gridCol>
              </a:tblGrid>
              <a:tr h="27290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N°4 : PASSES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581" marR="7581" marT="7581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723944"/>
                  </a:ext>
                </a:extLst>
              </a:tr>
              <a:tr h="18951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36"- 36"49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1" marR="7581" marT="758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40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1" marR="7581" marT="758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5952284"/>
                  </a:ext>
                </a:extLst>
              </a:tr>
              <a:tr h="18951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36"50 - 36"99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1" marR="7581" marT="758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39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1" marR="7581" marT="758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238606"/>
                  </a:ext>
                </a:extLst>
              </a:tr>
              <a:tr h="18951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37"- 37"49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1" marR="7581" marT="758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38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1" marR="7581" marT="758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257571"/>
                  </a:ext>
                </a:extLst>
              </a:tr>
              <a:tr h="18951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37"50 - 37"99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1" marR="7581" marT="758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37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1" marR="7581" marT="758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979182"/>
                  </a:ext>
                </a:extLst>
              </a:tr>
              <a:tr h="2149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38" - 38"49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1" marR="7581" marT="758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36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1" marR="7581" marT="758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221830"/>
                  </a:ext>
                </a:extLst>
              </a:tr>
              <a:tr h="18951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38"50 - 38"99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1" marR="7581" marT="758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35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1" marR="7581" marT="758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68243"/>
                  </a:ext>
                </a:extLst>
              </a:tr>
              <a:tr h="18193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39" - 39"49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1" marR="7581" marT="758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34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1" marR="7581" marT="758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261111"/>
                  </a:ext>
                </a:extLst>
              </a:tr>
              <a:tr h="18193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39"50 - 39"99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1" marR="7581" marT="758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33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1" marR="7581" marT="758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856695"/>
                  </a:ext>
                </a:extLst>
              </a:tr>
              <a:tr h="18193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  <a:r>
                        <a:rPr lang="fr-FR" sz="1100" u="none" strike="noStrike" dirty="0">
                          <a:effectLst/>
                        </a:rPr>
                        <a:t>"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- 40</a:t>
                      </a:r>
                      <a:r>
                        <a:rPr lang="fr-FR" sz="1100" u="none" strike="noStrike" dirty="0">
                          <a:effectLst/>
                        </a:rPr>
                        <a:t>"49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1" marR="7581" marT="758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32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1" marR="7581" marT="758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337880"/>
                  </a:ext>
                </a:extLst>
              </a:tr>
              <a:tr h="18951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40"50 - 40"99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1" marR="7581" marT="758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31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1" marR="7581" marT="758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976710"/>
                  </a:ext>
                </a:extLst>
              </a:tr>
              <a:tr h="18951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41" - 41"49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1" marR="7581" marT="758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30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1" marR="7581" marT="758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038310"/>
                  </a:ext>
                </a:extLst>
              </a:tr>
              <a:tr h="18193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41"50 - 41"99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1" marR="7581" marT="758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29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1" marR="7581" marT="758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089975"/>
                  </a:ext>
                </a:extLst>
              </a:tr>
              <a:tr h="18193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u="none" strike="noStrike" dirty="0">
                          <a:effectLst/>
                        </a:rPr>
                        <a:t>42" - 42"49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1" marR="7581" marT="758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28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1" marR="7581" marT="758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506892"/>
                  </a:ext>
                </a:extLst>
              </a:tr>
              <a:tr h="18951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42"50 - 42"99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1" marR="7581" marT="758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27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1" marR="7581" marT="758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525236"/>
                  </a:ext>
                </a:extLst>
              </a:tr>
              <a:tr h="18951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u="none" strike="noStrike" dirty="0">
                          <a:effectLst/>
                        </a:rPr>
                        <a:t>43" - 43"49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1" marR="7581" marT="758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26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1" marR="7581" marT="758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682285"/>
                  </a:ext>
                </a:extLst>
              </a:tr>
              <a:tr h="18193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43"50 - 43"99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1" marR="7581" marT="758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25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1" marR="7581" marT="758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958447"/>
                  </a:ext>
                </a:extLst>
              </a:tr>
              <a:tr h="18193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u="none" strike="noStrike" dirty="0">
                          <a:effectLst/>
                        </a:rPr>
                        <a:t>44" - 44"49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1" marR="7581" marT="758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24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1" marR="7581" marT="758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495860"/>
                  </a:ext>
                </a:extLst>
              </a:tr>
              <a:tr h="18193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u="none" strike="noStrike" dirty="0">
                          <a:effectLst/>
                        </a:rPr>
                        <a:t>44"50 - 44"99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1" marR="7581" marT="758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23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1" marR="7581" marT="758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685168"/>
                  </a:ext>
                </a:extLst>
              </a:tr>
              <a:tr h="18951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u="none" strike="noStrike" dirty="0">
                          <a:effectLst/>
                        </a:rPr>
                        <a:t>45" - 45"49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1" marR="7581" marT="758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22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1" marR="7581" marT="758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23786"/>
                  </a:ext>
                </a:extLst>
              </a:tr>
              <a:tr h="17817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u="none" strike="noStrike" dirty="0">
                          <a:effectLst/>
                        </a:rPr>
                        <a:t>45"50 - 45"99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1" marR="7581" marT="758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21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1" marR="7581" marT="758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386901"/>
                  </a:ext>
                </a:extLst>
              </a:tr>
              <a:tr h="18193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u="none" strike="noStrike" dirty="0">
                          <a:effectLst/>
                        </a:rPr>
                        <a:t>46" - 46"49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1" marR="7581" marT="758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20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1" marR="7581" marT="758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65370"/>
                  </a:ext>
                </a:extLst>
              </a:tr>
            </a:tbl>
          </a:graphicData>
        </a:graphic>
      </p:graphicFrame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530608"/>
              </p:ext>
            </p:extLst>
          </p:nvPr>
        </p:nvGraphicFramePr>
        <p:xfrm>
          <a:off x="10587320" y="1052877"/>
          <a:ext cx="1452282" cy="3819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4280">
                  <a:extLst>
                    <a:ext uri="{9D8B030D-6E8A-4147-A177-3AD203B41FA5}">
                      <a16:colId xmlns:a16="http://schemas.microsoft.com/office/drawing/2014/main" val="3669305663"/>
                    </a:ext>
                  </a:extLst>
                </a:gridCol>
                <a:gridCol w="508002">
                  <a:extLst>
                    <a:ext uri="{9D8B030D-6E8A-4147-A177-3AD203B41FA5}">
                      <a16:colId xmlns:a16="http://schemas.microsoft.com/office/drawing/2014/main" val="3147014557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u="none" strike="noStrike" dirty="0">
                          <a:effectLst/>
                        </a:rPr>
                        <a:t>46"50 - 46"99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19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831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u="none" strike="noStrike" dirty="0">
                          <a:effectLst/>
                        </a:rPr>
                        <a:t>47" - 47"49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58643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u="none" strike="noStrike" dirty="0">
                          <a:effectLst/>
                        </a:rPr>
                        <a:t>47"50 - 47"99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6094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u="none" strike="noStrike" dirty="0">
                          <a:effectLst/>
                        </a:rPr>
                        <a:t>48" - 48"49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15976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u="none" strike="noStrike" dirty="0">
                          <a:effectLst/>
                        </a:rPr>
                        <a:t>48"50 - 48"99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2707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u="none" strike="noStrike" dirty="0">
                          <a:effectLst/>
                        </a:rPr>
                        <a:t>49" - 49"49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98025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u="none" strike="noStrike" dirty="0">
                          <a:effectLst/>
                        </a:rPr>
                        <a:t>49"50 - 49"99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13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1082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  <a:r>
                        <a:rPr lang="fr-FR" sz="1100" u="none" strike="noStrike" dirty="0">
                          <a:effectLst/>
                        </a:rPr>
                        <a:t>"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- 50</a:t>
                      </a:r>
                      <a:r>
                        <a:rPr lang="fr-FR" sz="1100" u="none" strike="noStrike" dirty="0">
                          <a:effectLst/>
                        </a:rPr>
                        <a:t>"49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8734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  <a:r>
                        <a:rPr lang="fr-FR" sz="1100" u="none" strike="noStrike" dirty="0">
                          <a:effectLst/>
                        </a:rPr>
                        <a:t>"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50 - 50</a:t>
                      </a:r>
                      <a:r>
                        <a:rPr lang="fr-FR" sz="1100" u="none" strike="noStrike" dirty="0">
                          <a:effectLst/>
                        </a:rPr>
                        <a:t>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52273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  <a:r>
                        <a:rPr lang="fr-FR" sz="1100" u="none" strike="noStrike" dirty="0">
                          <a:effectLst/>
                        </a:rPr>
                        <a:t>"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- 51</a:t>
                      </a:r>
                      <a:r>
                        <a:rPr lang="fr-FR" sz="1100" u="none" strike="noStrike" dirty="0">
                          <a:effectLst/>
                        </a:rPr>
                        <a:t>"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1578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  <a:r>
                        <a:rPr lang="fr-FR" sz="1100" u="none" strike="noStrike" dirty="0">
                          <a:effectLst/>
                        </a:rPr>
                        <a:t>"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50 - 51</a:t>
                      </a:r>
                      <a:r>
                        <a:rPr lang="fr-FR" sz="1100" u="none" strike="noStrike" dirty="0">
                          <a:effectLst/>
                        </a:rPr>
                        <a:t>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9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3696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  <a:r>
                        <a:rPr lang="fr-FR" sz="1100" u="none" strike="noStrike" dirty="0">
                          <a:effectLst/>
                        </a:rPr>
                        <a:t>"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- 52</a:t>
                      </a:r>
                      <a:r>
                        <a:rPr lang="fr-FR" sz="1100" u="none" strike="noStrike" dirty="0">
                          <a:effectLst/>
                        </a:rPr>
                        <a:t>"49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955336"/>
                  </a:ext>
                </a:extLst>
              </a:tr>
              <a:tr h="19272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  <a:r>
                        <a:rPr lang="fr-FR" sz="1100" u="none" strike="noStrike" dirty="0">
                          <a:effectLst/>
                        </a:rPr>
                        <a:t>"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50 - 52</a:t>
                      </a:r>
                      <a:r>
                        <a:rPr lang="fr-FR" sz="1100" u="none" strike="noStrike" dirty="0">
                          <a:effectLst/>
                        </a:rPr>
                        <a:t>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46814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  <a:r>
                        <a:rPr lang="fr-FR" sz="1100" u="none" strike="noStrike" dirty="0">
                          <a:effectLst/>
                        </a:rPr>
                        <a:t>"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- 53</a:t>
                      </a:r>
                      <a:r>
                        <a:rPr lang="fr-FR" sz="1100" u="none" strike="noStrike" dirty="0">
                          <a:effectLst/>
                        </a:rPr>
                        <a:t>"49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08278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  <a:r>
                        <a:rPr lang="fr-FR" sz="1100" u="none" strike="noStrike" dirty="0">
                          <a:effectLst/>
                        </a:rPr>
                        <a:t>"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50 - 53</a:t>
                      </a:r>
                      <a:r>
                        <a:rPr lang="fr-FR" sz="1100" u="none" strike="noStrike" dirty="0">
                          <a:effectLst/>
                        </a:rPr>
                        <a:t>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97264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  <a:r>
                        <a:rPr lang="fr-FR" sz="1100" u="none" strike="noStrike" dirty="0">
                          <a:effectLst/>
                        </a:rPr>
                        <a:t>"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- 54</a:t>
                      </a:r>
                      <a:r>
                        <a:rPr lang="fr-FR" sz="1100" u="none" strike="noStrike" dirty="0">
                          <a:effectLst/>
                        </a:rPr>
                        <a:t>"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6494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  <a:r>
                        <a:rPr lang="fr-FR" sz="1100" u="none" strike="noStrike" dirty="0">
                          <a:effectLst/>
                        </a:rPr>
                        <a:t>"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50 - 54</a:t>
                      </a:r>
                      <a:r>
                        <a:rPr lang="fr-FR" sz="1100" u="none" strike="noStrike" dirty="0">
                          <a:effectLst/>
                        </a:rPr>
                        <a:t>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55854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  <a:r>
                        <a:rPr lang="fr-FR" sz="1100" u="none" strike="noStrike" dirty="0">
                          <a:effectLst/>
                        </a:rPr>
                        <a:t>"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- 55</a:t>
                      </a:r>
                      <a:r>
                        <a:rPr lang="fr-FR" sz="1100" u="none" strike="noStrike" dirty="0">
                          <a:effectLst/>
                        </a:rPr>
                        <a:t>"49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1588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  <a:r>
                        <a:rPr lang="fr-FR" sz="1100" u="none" strike="noStrike" dirty="0">
                          <a:effectLst/>
                        </a:rPr>
                        <a:t>"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50 - 55</a:t>
                      </a:r>
                      <a:r>
                        <a:rPr lang="fr-FR" sz="1100" u="none" strike="noStrike" dirty="0">
                          <a:effectLst/>
                        </a:rPr>
                        <a:t>"99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3975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  <a:r>
                        <a:rPr lang="fr-FR" sz="1100" u="none" strike="noStrike" dirty="0">
                          <a:effectLst/>
                        </a:rPr>
                        <a:t>"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et plus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304122"/>
                  </a:ext>
                </a:extLst>
              </a:tr>
            </a:tbl>
          </a:graphicData>
        </a:graphic>
      </p:graphicFrame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590220"/>
              </p:ext>
            </p:extLst>
          </p:nvPr>
        </p:nvGraphicFramePr>
        <p:xfrm>
          <a:off x="4390826" y="2871016"/>
          <a:ext cx="3632200" cy="12268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0533">
                  <a:extLst>
                    <a:ext uri="{9D8B030D-6E8A-4147-A177-3AD203B41FA5}">
                      <a16:colId xmlns:a16="http://schemas.microsoft.com/office/drawing/2014/main" val="1242473660"/>
                    </a:ext>
                  </a:extLst>
                </a:gridCol>
                <a:gridCol w="1191667">
                  <a:extLst>
                    <a:ext uri="{9D8B030D-6E8A-4147-A177-3AD203B41FA5}">
                      <a16:colId xmlns:a16="http://schemas.microsoft.com/office/drawing/2014/main" val="377780506"/>
                    </a:ext>
                  </a:extLst>
                </a:gridCol>
              </a:tblGrid>
              <a:tr h="27432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PENALITES - JEU AU PIED RASANT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29374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BALLON HORS ZONE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MOINS 15 PTS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956136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DEPART DEVANT JEU AU PIED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MOINS 5 PTS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97518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PASSE EN AVANT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MOINS 5 PTS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40344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MALADRESSE RECEPTION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MOINS 5 PTS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5929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MALADRESSE ESSAI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MOINS 5 PTS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653377"/>
                  </a:ext>
                </a:extLst>
              </a:tr>
            </a:tbl>
          </a:graphicData>
        </a:graphic>
      </p:graphicFrame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701761"/>
              </p:ext>
            </p:extLst>
          </p:nvPr>
        </p:nvGraphicFramePr>
        <p:xfrm>
          <a:off x="6679107" y="1064925"/>
          <a:ext cx="2101035" cy="167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9793">
                  <a:extLst>
                    <a:ext uri="{9D8B030D-6E8A-4147-A177-3AD203B41FA5}">
                      <a16:colId xmlns:a16="http://schemas.microsoft.com/office/drawing/2014/main" val="1733518228"/>
                    </a:ext>
                  </a:extLst>
                </a:gridCol>
                <a:gridCol w="1111242">
                  <a:extLst>
                    <a:ext uri="{9D8B030D-6E8A-4147-A177-3AD203B41FA5}">
                      <a16:colId xmlns:a16="http://schemas.microsoft.com/office/drawing/2014/main" val="145175058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8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40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792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35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17415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10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30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79124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25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0055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20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089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15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08183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10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61283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33042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16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49582"/>
                  </a:ext>
                </a:extLst>
              </a:tr>
            </a:tbl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2197263" y="133091"/>
            <a:ext cx="783883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fr-FR" sz="2800" dirty="0">
                <a:solidFill>
                  <a:schemeClr val="tx1"/>
                </a:solidFill>
              </a:rPr>
              <a:t>BAREMES – CRAMPONS D’OR </a:t>
            </a:r>
          </a:p>
        </p:txBody>
      </p:sp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834258"/>
              </p:ext>
            </p:extLst>
          </p:nvPr>
        </p:nvGraphicFramePr>
        <p:xfrm>
          <a:off x="8821363" y="5020159"/>
          <a:ext cx="3058214" cy="15823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4863">
                  <a:extLst>
                    <a:ext uri="{9D8B030D-6E8A-4147-A177-3AD203B41FA5}">
                      <a16:colId xmlns:a16="http://schemas.microsoft.com/office/drawing/2014/main" val="3418921543"/>
                    </a:ext>
                  </a:extLst>
                </a:gridCol>
                <a:gridCol w="1003351">
                  <a:extLst>
                    <a:ext uri="{9D8B030D-6E8A-4147-A177-3AD203B41FA5}">
                      <a16:colId xmlns:a16="http://schemas.microsoft.com/office/drawing/2014/main" val="3021529172"/>
                    </a:ext>
                  </a:extLst>
                </a:gridCol>
              </a:tblGrid>
              <a:tr h="27432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PENALITES - PASSES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919889"/>
                  </a:ext>
                </a:extLst>
              </a:tr>
              <a:tr h="21074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PASSE HORS ZONE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PLUS 5"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254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MALADRESSE</a:t>
                      </a:r>
                      <a:r>
                        <a:rPr lang="fr-FR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(EN AVANT OU MARQUE)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u="none" strike="noStrike" dirty="0">
                          <a:effectLst/>
                        </a:rPr>
                        <a:t>PLUS 5"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86315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PASSE</a:t>
                      </a:r>
                      <a:r>
                        <a:rPr lang="fr-FR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EN AVANT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u="none" strike="noStrike" dirty="0">
                          <a:effectLst/>
                        </a:rPr>
                        <a:t>PLUS 5"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0915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PASSE DU MAUVAIS COTE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PLUS 5"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5705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RECEPTION ARRETE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PLUS 5"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6354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PASSE ARRETE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u="none" strike="noStrike" dirty="0">
                          <a:effectLst/>
                        </a:rPr>
                        <a:t>PLUS 5"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000446"/>
                  </a:ext>
                </a:extLst>
              </a:tr>
            </a:tbl>
          </a:graphicData>
        </a:graphic>
      </p:graphicFrame>
      <p:pic>
        <p:nvPicPr>
          <p:cNvPr id="18" name="Imag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940" y="128548"/>
            <a:ext cx="1011662" cy="77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266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885074"/>
              </p:ext>
            </p:extLst>
          </p:nvPr>
        </p:nvGraphicFramePr>
        <p:xfrm>
          <a:off x="1590279" y="1462305"/>
          <a:ext cx="3366516" cy="1313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4498">
                  <a:extLst>
                    <a:ext uri="{9D8B030D-6E8A-4147-A177-3AD203B41FA5}">
                      <a16:colId xmlns:a16="http://schemas.microsoft.com/office/drawing/2014/main" val="3330485720"/>
                    </a:ext>
                  </a:extLst>
                </a:gridCol>
                <a:gridCol w="1256009">
                  <a:extLst>
                    <a:ext uri="{9D8B030D-6E8A-4147-A177-3AD203B41FA5}">
                      <a16:colId xmlns:a16="http://schemas.microsoft.com/office/drawing/2014/main" val="486574419"/>
                    </a:ext>
                  </a:extLst>
                </a:gridCol>
                <a:gridCol w="1256009">
                  <a:extLst>
                    <a:ext uri="{9D8B030D-6E8A-4147-A177-3AD203B41FA5}">
                      <a16:colId xmlns:a16="http://schemas.microsoft.com/office/drawing/2014/main" val="1074558496"/>
                    </a:ext>
                  </a:extLst>
                </a:gridCol>
              </a:tblGrid>
              <a:tr h="32331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20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N°1 : ATTITUDES RUGBY</a:t>
                      </a:r>
                      <a:endParaRPr lang="fr-FR" sz="2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534746"/>
                  </a:ext>
                </a:extLst>
              </a:tr>
              <a:tr h="215546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TEMPS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POINTS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964861"/>
                  </a:ext>
                </a:extLst>
              </a:tr>
              <a:tr h="22452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Joueur 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885814"/>
                  </a:ext>
                </a:extLst>
              </a:tr>
              <a:tr h="32331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Joueur 2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289713"/>
                  </a:ext>
                </a:extLst>
              </a:tr>
              <a:tr h="21554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Total :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827008"/>
                  </a:ext>
                </a:extLst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086733"/>
              </p:ext>
            </p:extLst>
          </p:nvPr>
        </p:nvGraphicFramePr>
        <p:xfrm>
          <a:off x="6302086" y="4890685"/>
          <a:ext cx="5543804" cy="18446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9294">
                  <a:extLst>
                    <a:ext uri="{9D8B030D-6E8A-4147-A177-3AD203B41FA5}">
                      <a16:colId xmlns:a16="http://schemas.microsoft.com/office/drawing/2014/main" val="3430120546"/>
                    </a:ext>
                  </a:extLst>
                </a:gridCol>
                <a:gridCol w="1088228">
                  <a:extLst>
                    <a:ext uri="{9D8B030D-6E8A-4147-A177-3AD203B41FA5}">
                      <a16:colId xmlns:a16="http://schemas.microsoft.com/office/drawing/2014/main" val="126327459"/>
                    </a:ext>
                  </a:extLst>
                </a:gridCol>
                <a:gridCol w="945794">
                  <a:extLst>
                    <a:ext uri="{9D8B030D-6E8A-4147-A177-3AD203B41FA5}">
                      <a16:colId xmlns:a16="http://schemas.microsoft.com/office/drawing/2014/main" val="2618645516"/>
                    </a:ext>
                  </a:extLst>
                </a:gridCol>
                <a:gridCol w="1182753">
                  <a:extLst>
                    <a:ext uri="{9D8B030D-6E8A-4147-A177-3AD203B41FA5}">
                      <a16:colId xmlns:a16="http://schemas.microsoft.com/office/drawing/2014/main" val="275875849"/>
                    </a:ext>
                  </a:extLst>
                </a:gridCol>
                <a:gridCol w="1197735">
                  <a:extLst>
                    <a:ext uri="{9D8B030D-6E8A-4147-A177-3AD203B41FA5}">
                      <a16:colId xmlns:a16="http://schemas.microsoft.com/office/drawing/2014/main" val="2528657398"/>
                    </a:ext>
                  </a:extLst>
                </a:gridCol>
              </a:tblGrid>
              <a:tr h="36910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20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N° 5 : LANCERS EN TOUCHE</a:t>
                      </a:r>
                      <a:endParaRPr lang="fr-FR" sz="2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Joueur 1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Joueur 2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233362"/>
                  </a:ext>
                </a:extLst>
              </a:tr>
              <a:tr h="27051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Réussite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3m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4pts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 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</a:rPr>
                        <a:t> 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566468"/>
                  </a:ext>
                </a:extLst>
              </a:tr>
              <a:tr h="27051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5m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6pts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 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</a:rPr>
                        <a:t> 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123951"/>
                  </a:ext>
                </a:extLst>
              </a:tr>
              <a:tr h="46725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2 lancers pour chaque joueur au choix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Total </a:t>
                      </a:r>
                      <a:r>
                        <a:rPr lang="fr-FR" sz="1400" u="none" strike="noStrike" dirty="0" err="1">
                          <a:effectLst/>
                        </a:rPr>
                        <a:t>indiv</a:t>
                      </a:r>
                      <a:r>
                        <a:rPr lang="fr-FR" sz="1400" u="none" strike="noStrike" dirty="0">
                          <a:effectLst/>
                        </a:rPr>
                        <a:t>: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 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</a:rPr>
                        <a:t> 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41450"/>
                  </a:ext>
                </a:extLst>
              </a:tr>
              <a:tr h="467252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Total équipe: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FF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 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349887"/>
                  </a:ext>
                </a:extLst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983268"/>
              </p:ext>
            </p:extLst>
          </p:nvPr>
        </p:nvGraphicFramePr>
        <p:xfrm>
          <a:off x="961931" y="5145885"/>
          <a:ext cx="4361941" cy="13342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8830">
                  <a:extLst>
                    <a:ext uri="{9D8B030D-6E8A-4147-A177-3AD203B41FA5}">
                      <a16:colId xmlns:a16="http://schemas.microsoft.com/office/drawing/2014/main" val="2328883343"/>
                    </a:ext>
                  </a:extLst>
                </a:gridCol>
                <a:gridCol w="1489076">
                  <a:extLst>
                    <a:ext uri="{9D8B030D-6E8A-4147-A177-3AD203B41FA5}">
                      <a16:colId xmlns:a16="http://schemas.microsoft.com/office/drawing/2014/main" val="2102546449"/>
                    </a:ext>
                  </a:extLst>
                </a:gridCol>
                <a:gridCol w="1474035">
                  <a:extLst>
                    <a:ext uri="{9D8B030D-6E8A-4147-A177-3AD203B41FA5}">
                      <a16:colId xmlns:a16="http://schemas.microsoft.com/office/drawing/2014/main" val="1703086549"/>
                    </a:ext>
                  </a:extLst>
                </a:gridCol>
              </a:tblGrid>
              <a:tr h="28992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20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N°4 : Passes</a:t>
                      </a:r>
                      <a:endParaRPr lang="fr-FR" sz="2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124957"/>
                  </a:ext>
                </a:extLst>
              </a:tr>
              <a:tr h="193286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TEMPS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POINTS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374264"/>
                  </a:ext>
                </a:extLst>
              </a:tr>
              <a:tr h="20133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Joueur</a:t>
                      </a:r>
                      <a:r>
                        <a:rPr lang="fr-FR" sz="1400" u="none" strike="noStrike" baseline="0" dirty="0">
                          <a:effectLst/>
                        </a:rPr>
                        <a:t> </a:t>
                      </a:r>
                      <a:r>
                        <a:rPr lang="fr-FR" sz="1400" u="none" strike="noStrike" dirty="0">
                          <a:effectLst/>
                        </a:rPr>
                        <a:t>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238037"/>
                  </a:ext>
                </a:extLst>
              </a:tr>
              <a:tr h="28992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Joueur 2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780906"/>
                  </a:ext>
                </a:extLst>
              </a:tr>
              <a:tr h="28992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Total :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969455"/>
                  </a:ext>
                </a:extLst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906501"/>
              </p:ext>
            </p:extLst>
          </p:nvPr>
        </p:nvGraphicFramePr>
        <p:xfrm>
          <a:off x="6468656" y="1486662"/>
          <a:ext cx="4361941" cy="12644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8830">
                  <a:extLst>
                    <a:ext uri="{9D8B030D-6E8A-4147-A177-3AD203B41FA5}">
                      <a16:colId xmlns:a16="http://schemas.microsoft.com/office/drawing/2014/main" val="2151914445"/>
                    </a:ext>
                  </a:extLst>
                </a:gridCol>
                <a:gridCol w="1489076">
                  <a:extLst>
                    <a:ext uri="{9D8B030D-6E8A-4147-A177-3AD203B41FA5}">
                      <a16:colId xmlns:a16="http://schemas.microsoft.com/office/drawing/2014/main" val="582144125"/>
                    </a:ext>
                  </a:extLst>
                </a:gridCol>
                <a:gridCol w="1474035">
                  <a:extLst>
                    <a:ext uri="{9D8B030D-6E8A-4147-A177-3AD203B41FA5}">
                      <a16:colId xmlns:a16="http://schemas.microsoft.com/office/drawing/2014/main" val="3265466078"/>
                    </a:ext>
                  </a:extLst>
                </a:gridCol>
              </a:tblGrid>
              <a:tr h="32428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20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N°2 : Jeu AU PIED RASANT</a:t>
                      </a:r>
                      <a:endParaRPr lang="fr-FR" sz="2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409178"/>
                  </a:ext>
                </a:extLst>
              </a:tr>
              <a:tr h="23982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PENALITES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POINTS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677048"/>
                  </a:ext>
                </a:extLst>
              </a:tr>
              <a:tr h="23982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Joueur 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440792"/>
                  </a:ext>
                </a:extLst>
              </a:tr>
              <a:tr h="23023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Joueur 2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600450"/>
                  </a:ext>
                </a:extLst>
              </a:tr>
              <a:tr h="23023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Total :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44701"/>
                  </a:ext>
                </a:extLst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269566"/>
              </p:ext>
            </p:extLst>
          </p:nvPr>
        </p:nvGraphicFramePr>
        <p:xfrm>
          <a:off x="2433775" y="3053316"/>
          <a:ext cx="7086599" cy="16535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6540">
                  <a:extLst>
                    <a:ext uri="{9D8B030D-6E8A-4147-A177-3AD203B41FA5}">
                      <a16:colId xmlns:a16="http://schemas.microsoft.com/office/drawing/2014/main" val="724498581"/>
                    </a:ext>
                  </a:extLst>
                </a:gridCol>
                <a:gridCol w="1315511">
                  <a:extLst>
                    <a:ext uri="{9D8B030D-6E8A-4147-A177-3AD203B41FA5}">
                      <a16:colId xmlns:a16="http://schemas.microsoft.com/office/drawing/2014/main" val="245313697"/>
                    </a:ext>
                  </a:extLst>
                </a:gridCol>
                <a:gridCol w="1315511">
                  <a:extLst>
                    <a:ext uri="{9D8B030D-6E8A-4147-A177-3AD203B41FA5}">
                      <a16:colId xmlns:a16="http://schemas.microsoft.com/office/drawing/2014/main" val="620093180"/>
                    </a:ext>
                  </a:extLst>
                </a:gridCol>
                <a:gridCol w="909418">
                  <a:extLst>
                    <a:ext uri="{9D8B030D-6E8A-4147-A177-3AD203B41FA5}">
                      <a16:colId xmlns:a16="http://schemas.microsoft.com/office/drawing/2014/main" val="4149529393"/>
                    </a:ext>
                  </a:extLst>
                </a:gridCol>
                <a:gridCol w="943736">
                  <a:extLst>
                    <a:ext uri="{9D8B030D-6E8A-4147-A177-3AD203B41FA5}">
                      <a16:colId xmlns:a16="http://schemas.microsoft.com/office/drawing/2014/main" val="1880426291"/>
                    </a:ext>
                  </a:extLst>
                </a:gridCol>
                <a:gridCol w="909418">
                  <a:extLst>
                    <a:ext uri="{9D8B030D-6E8A-4147-A177-3AD203B41FA5}">
                      <a16:colId xmlns:a16="http://schemas.microsoft.com/office/drawing/2014/main" val="3275052987"/>
                    </a:ext>
                  </a:extLst>
                </a:gridCol>
                <a:gridCol w="806465">
                  <a:extLst>
                    <a:ext uri="{9D8B030D-6E8A-4147-A177-3AD203B41FA5}">
                      <a16:colId xmlns:a16="http://schemas.microsoft.com/office/drawing/2014/main" val="2513204097"/>
                    </a:ext>
                  </a:extLst>
                </a:gridCol>
              </a:tblGrid>
              <a:tr h="274320">
                <a:tc rowSpan="2" gridSpan="3">
                  <a:txBody>
                    <a:bodyPr/>
                    <a:lstStyle/>
                    <a:p>
                      <a:pPr algn="ctr" fontAlgn="b"/>
                      <a:r>
                        <a:rPr lang="fr-FR" sz="20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N° 3 : JEU AU PIED DE PRECISION</a:t>
                      </a:r>
                      <a:endParaRPr lang="fr-FR" sz="2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rowSpan="2"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 Joueur 1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Joueur</a:t>
                      </a:r>
                      <a:r>
                        <a:rPr lang="fr-FR" sz="1600" u="none" strike="noStrike" baseline="0" dirty="0">
                          <a:effectLst/>
                        </a:rPr>
                        <a:t> </a:t>
                      </a:r>
                      <a:r>
                        <a:rPr lang="fr-FR" sz="1600" u="none" strike="noStrike" dirty="0">
                          <a:effectLst/>
                        </a:rPr>
                        <a:t>2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6320081"/>
                  </a:ext>
                </a:extLst>
              </a:tr>
              <a:tr h="274320">
                <a:tc gridSpan="3" vMerge="1">
                  <a:txBody>
                    <a:bodyPr/>
                    <a:lstStyle/>
                    <a:p>
                      <a:pPr algn="ctr" fontAlgn="b"/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Pied 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Reception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Pied 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Reception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1601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ZONE 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24286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ZONE 2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2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2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5119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ZONE 3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3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3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9456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Total </a:t>
                      </a:r>
                      <a:r>
                        <a:rPr lang="fr-FR" sz="1400" u="none" strike="noStrike" dirty="0" err="1">
                          <a:effectLst/>
                        </a:rPr>
                        <a:t>indiv</a:t>
                      </a:r>
                      <a:r>
                        <a:rPr lang="fr-FR" sz="1400" u="none" strike="noStrike" dirty="0">
                          <a:effectLst/>
                        </a:rPr>
                        <a:t>: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9382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Total équipe: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553790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4005072" y="96954"/>
            <a:ext cx="41306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FICHE</a:t>
            </a:r>
            <a:r>
              <a:rPr lang="fr-FR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fr-FR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ÉQUIPE</a:t>
            </a: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/>
        </p:nvGraphicFramePr>
        <p:xfrm>
          <a:off x="0" y="0"/>
          <a:ext cx="3812498" cy="12424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8109">
                  <a:extLst>
                    <a:ext uri="{9D8B030D-6E8A-4147-A177-3AD203B41FA5}">
                      <a16:colId xmlns:a16="http://schemas.microsoft.com/office/drawing/2014/main" val="1140758791"/>
                    </a:ext>
                  </a:extLst>
                </a:gridCol>
                <a:gridCol w="1064353">
                  <a:extLst>
                    <a:ext uri="{9D8B030D-6E8A-4147-A177-3AD203B41FA5}">
                      <a16:colId xmlns:a16="http://schemas.microsoft.com/office/drawing/2014/main" val="964281992"/>
                    </a:ext>
                  </a:extLst>
                </a:gridCol>
                <a:gridCol w="822314">
                  <a:extLst>
                    <a:ext uri="{9D8B030D-6E8A-4147-A177-3AD203B41FA5}">
                      <a16:colId xmlns:a16="http://schemas.microsoft.com/office/drawing/2014/main" val="1676935224"/>
                    </a:ext>
                  </a:extLst>
                </a:gridCol>
                <a:gridCol w="1037722">
                  <a:extLst>
                    <a:ext uri="{9D8B030D-6E8A-4147-A177-3AD203B41FA5}">
                      <a16:colId xmlns:a16="http://schemas.microsoft.com/office/drawing/2014/main" val="4014597719"/>
                    </a:ext>
                  </a:extLst>
                </a:gridCol>
              </a:tblGrid>
              <a:tr h="324951"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sng" strike="noStrike" dirty="0">
                          <a:effectLst/>
                        </a:rPr>
                        <a:t>NOM</a:t>
                      </a:r>
                      <a:endParaRPr lang="fr-FR" sz="12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sng" strike="noStrike" dirty="0">
                          <a:effectLst/>
                        </a:rPr>
                        <a:t>PRENOM </a:t>
                      </a:r>
                      <a:endParaRPr lang="fr-FR" sz="12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CLUB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74001"/>
                  </a:ext>
                </a:extLst>
              </a:tr>
              <a:tr h="65081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</a:rPr>
                        <a:t>JOUEUR 1 :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51069"/>
                  </a:ext>
                </a:extLst>
              </a:tr>
              <a:tr h="26670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</a:rPr>
                        <a:t>JOUEUR 2 :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650804"/>
                  </a:ext>
                </a:extLst>
              </a:tr>
            </a:tbl>
          </a:graphicData>
        </a:graphic>
      </p:graphicFrame>
      <p:pic>
        <p:nvPicPr>
          <p:cNvPr id="13" name="Imag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79" y="146477"/>
            <a:ext cx="1383323" cy="106229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649627" y="96954"/>
            <a:ext cx="14927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M10</a:t>
            </a:r>
          </a:p>
        </p:txBody>
      </p:sp>
    </p:spTree>
    <p:extLst>
      <p:ext uri="{BB962C8B-B14F-4D97-AF65-F5344CB8AC3E}">
        <p14:creationId xmlns:p14="http://schemas.microsoft.com/office/powerpoint/2010/main" val="49910286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4490</TotalTime>
  <Words>1706</Words>
  <Application>Microsoft Office PowerPoint</Application>
  <PresentationFormat>Grand écran</PresentationFormat>
  <Paragraphs>483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Sportive2 Rugby81</dc:creator>
  <cp:lastModifiedBy>Président Rugby81</cp:lastModifiedBy>
  <cp:revision>608</cp:revision>
  <dcterms:created xsi:type="dcterms:W3CDTF">2021-02-03T12:22:19Z</dcterms:created>
  <dcterms:modified xsi:type="dcterms:W3CDTF">2024-01-09T09:06:44Z</dcterms:modified>
</cp:coreProperties>
</file>