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07" r:id="rId2"/>
    <p:sldId id="308" r:id="rId3"/>
    <p:sldId id="309" r:id="rId4"/>
    <p:sldId id="310" r:id="rId5"/>
    <p:sldId id="343" r:id="rId6"/>
    <p:sldId id="311" r:id="rId7"/>
    <p:sldId id="312" r:id="rId8"/>
    <p:sldId id="313" r:id="rId9"/>
    <p:sldId id="341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31" r:id="rId18"/>
    <p:sldId id="332" r:id="rId19"/>
    <p:sldId id="333" r:id="rId20"/>
    <p:sldId id="334" r:id="rId21"/>
    <p:sldId id="336" r:id="rId22"/>
    <p:sldId id="337" r:id="rId23"/>
    <p:sldId id="342" r:id="rId24"/>
    <p:sldId id="339" r:id="rId25"/>
    <p:sldId id="354" r:id="rId26"/>
    <p:sldId id="35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1" i="0" u="none" strike="noStrike" kern="1200" baseline="0">
                <a:solidFill>
                  <a:srgbClr val="000000"/>
                </a:solidFill>
                <a:latin typeface="Calibri"/>
              </a:defRPr>
            </a:pPr>
            <a:r>
              <a:rPr lang="fr-F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TOTAL CD 81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CD 81</c:v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0" i="0" u="none" strike="noStrike" kern="1200" baseline="0">
                    <a:solidFill>
                      <a:srgbClr val="000000"/>
                    </a:solidFill>
                    <a:latin typeface="Calibri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Lit>
              <c:ptCount val="6"/>
              <c:pt idx="0">
                <c:v>30,06,2019</c:v>
              </c:pt>
              <c:pt idx="1">
                <c:v>30,06,2020</c:v>
              </c:pt>
              <c:pt idx="2">
                <c:v>30,06,2021</c:v>
              </c:pt>
              <c:pt idx="3">
                <c:v>30,06,2022</c:v>
              </c:pt>
              <c:pt idx="4">
                <c:v>01,06,2023</c:v>
              </c:pt>
              <c:pt idx="5">
                <c:v>01,06,2024</c:v>
              </c:pt>
            </c:strLit>
          </c:cat>
          <c:val>
            <c:numLit>
              <c:formatCode>General</c:formatCode>
              <c:ptCount val="6"/>
              <c:pt idx="0">
                <c:v>5549</c:v>
              </c:pt>
              <c:pt idx="1">
                <c:v>5463</c:v>
              </c:pt>
              <c:pt idx="2">
                <c:v>5385</c:v>
              </c:pt>
              <c:pt idx="3">
                <c:v>5768</c:v>
              </c:pt>
              <c:pt idx="4">
                <c:v>6343</c:v>
              </c:pt>
              <c:pt idx="5">
                <c:v>6980</c:v>
              </c:pt>
            </c:numLit>
          </c:val>
          <c:extLst>
            <c:ext xmlns:c16="http://schemas.microsoft.com/office/drawing/2014/chart" uri="{C3380CC4-5D6E-409C-BE32-E72D297353CC}">
              <c16:uniqueId val="{00000000-B21C-4FD7-855B-E2167AEF4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0981231"/>
        <c:axId val="1900988303"/>
      </c:barChart>
      <c:valAx>
        <c:axId val="1900988303"/>
        <c:scaling>
          <c:orientation val="minMax"/>
        </c:scaling>
        <c:delete val="0"/>
        <c:axPos val="l"/>
        <c:majorGridlines>
          <c:spPr>
            <a:ln w="6345" cap="flat">
              <a:solidFill>
                <a:srgbClr val="B3B3B3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 w="6345" cap="flat">
            <a:solidFill>
              <a:srgbClr val="B3B3B3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0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fr-FR"/>
          </a:p>
        </c:txPr>
        <c:crossAx val="1900981231"/>
        <c:crossesAt val="0"/>
        <c:crossBetween val="between"/>
      </c:valAx>
      <c:catAx>
        <c:axId val="1900981231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45" cap="flat">
            <a:solidFill>
              <a:srgbClr val="B3B3B3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0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fr-FR"/>
          </a:p>
        </c:txPr>
        <c:crossAx val="1900988303"/>
        <c:crossesAt val="0"/>
        <c:auto val="1"/>
        <c:lblAlgn val="ctr"/>
        <c:lblOffset val="100"/>
        <c:noMultiLvlLbl val="0"/>
      </c:catAx>
      <c:spPr>
        <a:noFill/>
        <a:ln w="9528">
          <a:solidFill>
            <a:srgbClr val="B3B3B3"/>
          </a:solidFill>
          <a:prstDash val="solid"/>
        </a:ln>
      </c:spPr>
    </c:plotArea>
    <c:legend>
      <c:legendPos val="r"/>
      <c:layout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1000" b="0" i="0" u="none" strike="noStrike" kern="1200" baseline="0">
              <a:solidFill>
                <a:srgbClr val="000000"/>
              </a:solidFill>
              <a:latin typeface="Calibri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10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81D18-0118-45CA-981E-F599A11B3520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A81DE-2546-4931-9BC2-6B789642CF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2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4A42DDF-DBE2-4605-A054-1AEE367BAFA8}" type="slidenum">
              <a:t>5</a:t>
            </a:fld>
            <a:endParaRPr lang="fr-FR" sz="1400" b="0" i="0" u="none" strike="noStrike" kern="1200" cap="none" spc="0" baseline="0">
              <a:solidFill>
                <a:srgbClr val="FFFFFF"/>
              </a:solidFill>
              <a:uFillTx/>
              <a:latin typeface="Liberation Sans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683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26C273-C01A-0510-E09D-69D1A8B10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329772-ACF4-2A7B-A2F8-9878CD477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00F243-5DA8-BBA3-A249-C16212D5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D8763-09B3-0716-86D3-237949E8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C14BC1-0F7E-3FB0-5985-98BF5D5F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09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47288-BD38-5ABB-10D0-AB8FB2A0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ACE0C0-6778-D1D8-83AA-C7BBACEFC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363A93-3C95-7227-1F8A-719EC1858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FD0B33-85EC-4570-D0A8-9FAA7F8CF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CE6EB1-4963-40BA-8CA7-61DAD251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28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BD00634-BE33-3BD1-EE85-92C0A1D07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0811F-789A-0ADE-836C-061955816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1D39AA-0CD5-4452-065F-ACF8475F5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D34883-A1B9-11CD-63FA-87C2BDE72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B48B46-84BA-CF94-2F9D-67BCD727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04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451716-5765-2274-72BD-40FE6CDB3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6E3CC4-F618-2050-8084-ECACD18EF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1DB24B-B28C-97E3-3455-0E864A674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CD2E37-29CA-2036-A9E1-355B5C13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5AC9D4-AAF2-1799-D7F3-E5666C4B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4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EB81A-58F6-C105-3E43-47EAD0CF4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054E0F-90E6-79B0-89CF-8EDC583D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F4C339-71F3-7C74-4983-C8B91254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DA9145-BDBB-7191-BB33-386EA79A9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1AB93E-BFEC-7941-A577-E9B19967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13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05373A-15F4-17CE-051A-B9462711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18354C-7398-5E02-F092-2366E2032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E33EA2-BCF3-AF48-ECDC-8AEE40ECA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7D3756-FE8A-F404-7E27-612C7BEE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AAAB6D-36D7-AC06-BDD9-9F3BA9B7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606ACA-2162-5CFE-4379-0FEE08C4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05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99A90A-3A60-685E-D5BC-1C13A1ECB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DE0128-FE1E-6562-498B-53453184C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F83480-7635-F0C7-49CD-6AEEB4F6B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491EDA-C97D-D9D6-2233-B20230071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F642508-3E65-0B9C-8209-A8F6CF9D56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C73F46-51CD-2913-8EAA-355BDC256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C9F8D6-E593-9DF5-FF13-D4585D936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28AB223-741A-89BD-B4CA-858DD23A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05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95CDCD-7FFC-999F-B4E2-940DA6C1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57C393-CAE1-DB65-D5EB-7F587DB1D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7ED18E-0A67-647F-77DE-49C3C8D1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8A1E87-85BD-FD93-6318-2C98554C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92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832313-3EAE-DA1B-6669-33F281F1E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3D2E8DA-AC43-2B2E-040E-22D982A1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E1885B-EEFF-1D1E-2B6D-162081FA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10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905D4B-E613-B825-D2C6-E585E6A05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396FA5-3692-6D04-73D1-CBCDA95D1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FB31C8-8AA1-0AFF-8F8E-4D76735AA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E56008-3835-559D-FBC7-70F85037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D463B0-5B58-2128-0272-A6250848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6443DD-F425-2A09-6366-D5D0166A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84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3392C9-5202-4F15-55D2-E872B9A2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A6DDEF-5BB5-D74C-5725-0F75603A0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9EFCD8-01F6-7B6B-1F89-4BE16EBD9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E22F3D-18A8-4111-A10F-8F5300FA4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CFA88F-7560-26B5-97D2-9EE2D524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1FB8E6-C330-4FE3-CDA5-C9A51476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94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ED3BC15-4DA1-7BFF-C119-1F34F65C2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4C9168-21AE-8C39-06A3-50BF46114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AA0FE2-B91C-48FA-54FC-ACB51D8345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2E271-0AA8-461A-A4A0-6763A2549C6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077DF5-BCD6-56C6-8C98-969186205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71DC01-16D5-0BA9-146A-0C2BCF299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3AC46-7ED0-4CA4-8C49-ACF9F74D18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97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sz="6500" b="1" dirty="0" smtClean="0"/>
              <a:t>RAPPORT D’ACTIVITE 2023/2024</a:t>
            </a:r>
          </a:p>
          <a:p>
            <a:r>
              <a:rPr lang="fr-FR" sz="3200" dirty="0" smtClean="0"/>
              <a:t>Assemblée Générale - Graulhet 24/06/2024</a:t>
            </a:r>
          </a:p>
          <a:p>
            <a:r>
              <a:rPr lang="fr-FR" sz="3200" b="1" i="1" dirty="0" smtClean="0"/>
              <a:t>Michel </a:t>
            </a:r>
            <a:r>
              <a:rPr lang="fr-FR" sz="3200" b="1" i="1" dirty="0" err="1" smtClean="0"/>
              <a:t>Pflieger</a:t>
            </a:r>
            <a:r>
              <a:rPr lang="fr-FR" sz="3200" b="1" i="1" dirty="0" smtClean="0"/>
              <a:t>, secrétaire général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581F-61D9-4A2A-B22B-43D0C5CD5494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Espace réservé du numéro de diapositive 1"/>
          <p:cNvSpPr txBox="1">
            <a:spLocks/>
          </p:cNvSpPr>
          <p:nvPr/>
        </p:nvSpPr>
        <p:spPr>
          <a:xfrm>
            <a:off x="8610600" y="582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Version du 11/06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54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2908663"/>
            <a:ext cx="10515600" cy="1653812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fr-FR" sz="8000" b="1" dirty="0" smtClean="0"/>
              <a:t>2.Les Evènements Tarnais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LES EVENEMENTS TARNAIS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Trophées </a:t>
            </a:r>
            <a:r>
              <a:rPr lang="fr-FR" b="1" dirty="0"/>
              <a:t>du rugby tarnais « La Dépêche » </a:t>
            </a:r>
            <a:r>
              <a:rPr lang="fr-FR" dirty="0" smtClean="0"/>
              <a:t>(Graulhet-23/11)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Championnats Tarn </a:t>
            </a:r>
            <a:r>
              <a:rPr lang="fr-FR" b="1" dirty="0" err="1"/>
              <a:t>Seven</a:t>
            </a:r>
            <a:r>
              <a:rPr lang="fr-FR" b="1" dirty="0"/>
              <a:t> M16/ M19 </a:t>
            </a:r>
            <a:r>
              <a:rPr lang="fr-FR" dirty="0"/>
              <a:t>(Graulhet 24/02)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Boucliers de terroir seniors </a:t>
            </a:r>
            <a:r>
              <a:rPr lang="fr-FR" dirty="0" smtClean="0"/>
              <a:t>(Castres – 24/03)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Boucliers de terroir cadets </a:t>
            </a:r>
            <a:r>
              <a:rPr lang="fr-FR" dirty="0"/>
              <a:t>(Valence d’Albi - 06/04)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Boucliers </a:t>
            </a:r>
            <a:r>
              <a:rPr lang="fr-FR" b="1" dirty="0"/>
              <a:t>de terroir juniors </a:t>
            </a:r>
            <a:r>
              <a:rPr lang="fr-FR" dirty="0"/>
              <a:t>(Mazamet </a:t>
            </a:r>
            <a:r>
              <a:rPr lang="fr-FR" dirty="0" smtClean="0"/>
              <a:t>- </a:t>
            </a:r>
            <a:r>
              <a:rPr lang="fr-FR" dirty="0"/>
              <a:t>06/04</a:t>
            </a:r>
            <a:r>
              <a:rPr lang="fr-FR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Boucliers de terroir féminines </a:t>
            </a:r>
            <a:r>
              <a:rPr lang="fr-FR" dirty="0" smtClean="0"/>
              <a:t>(Carmaux-04/05)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Tournoi Marcel </a:t>
            </a:r>
            <a:r>
              <a:rPr lang="fr-FR" b="1" dirty="0" err="1" smtClean="0"/>
              <a:t>Batigne</a:t>
            </a:r>
            <a:r>
              <a:rPr lang="fr-FR" b="1" dirty="0" smtClean="0"/>
              <a:t> M14 G/F </a:t>
            </a:r>
            <a:r>
              <a:rPr lang="fr-FR" dirty="0" smtClean="0"/>
              <a:t>(Graulhet/Briatexte-20/04</a:t>
            </a:r>
            <a:r>
              <a:rPr lang="fr-FR" dirty="0"/>
              <a:t>)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Tournoi EDR Pierre </a:t>
            </a:r>
            <a:r>
              <a:rPr lang="fr-FR" b="1" dirty="0" err="1"/>
              <a:t>Astié</a:t>
            </a:r>
            <a:r>
              <a:rPr lang="fr-FR" b="1" dirty="0"/>
              <a:t> </a:t>
            </a:r>
            <a:r>
              <a:rPr lang="fr-FR" dirty="0"/>
              <a:t>(Albi-27/04)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Crampons d’or M10/M12 </a:t>
            </a:r>
            <a:r>
              <a:rPr lang="fr-FR" dirty="0" smtClean="0"/>
              <a:t>(Albi-27/04)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0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8000" b="1" dirty="0" smtClean="0"/>
              <a:t>3. Le Comité dans son environnement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LES RELATIONS AVEC LES CLUBS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97936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11200" b="1" dirty="0"/>
              <a:t>7 réunions </a:t>
            </a:r>
            <a:r>
              <a:rPr lang="fr-FR" sz="11200" b="1" dirty="0" smtClean="0"/>
              <a:t>Comité directeur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1200" b="1" dirty="0" smtClean="0"/>
              <a:t>AG </a:t>
            </a:r>
            <a:r>
              <a:rPr lang="fr-FR" sz="11200" b="1" dirty="0"/>
              <a:t>financière </a:t>
            </a:r>
            <a:r>
              <a:rPr lang="fr-FR" sz="9600" dirty="0"/>
              <a:t>: </a:t>
            </a:r>
            <a:r>
              <a:rPr lang="fr-FR" sz="9600" dirty="0" smtClean="0"/>
              <a:t>Ambres (13/11)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1200" b="1" dirty="0" smtClean="0"/>
              <a:t>AG ordinaire</a:t>
            </a:r>
            <a:r>
              <a:rPr lang="fr-FR" sz="9600" dirty="0" smtClean="0"/>
              <a:t>: Graulhet (24/06)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1600" b="1" dirty="0" smtClean="0"/>
              <a:t>2 « </a:t>
            </a:r>
            <a:r>
              <a:rPr lang="fr-FR" sz="11600" b="1" dirty="0"/>
              <a:t>f</a:t>
            </a:r>
            <a:r>
              <a:rPr lang="fr-FR" sz="11600" b="1" dirty="0" smtClean="0"/>
              <a:t>orums </a:t>
            </a:r>
            <a:r>
              <a:rPr lang="fr-FR" sz="11600" b="1" dirty="0"/>
              <a:t>des </a:t>
            </a:r>
            <a:r>
              <a:rPr lang="fr-FR" sz="11600" b="1" dirty="0" smtClean="0"/>
              <a:t>clubs »: </a:t>
            </a:r>
            <a:r>
              <a:rPr lang="fr-FR" sz="9600" dirty="0" smtClean="0"/>
              <a:t>Valence </a:t>
            </a:r>
            <a:r>
              <a:rPr lang="fr-FR" sz="9600" dirty="0"/>
              <a:t>(</a:t>
            </a:r>
            <a:r>
              <a:rPr lang="fr-FR" sz="9600" dirty="0" smtClean="0"/>
              <a:t>05/09</a:t>
            </a:r>
            <a:r>
              <a:rPr lang="fr-FR" sz="9600" dirty="0"/>
              <a:t>), </a:t>
            </a:r>
            <a:r>
              <a:rPr lang="fr-FR" sz="9600" dirty="0" smtClean="0"/>
              <a:t>Rabastens </a:t>
            </a:r>
            <a:r>
              <a:rPr lang="fr-FR" sz="9600" dirty="0"/>
              <a:t>(</a:t>
            </a:r>
            <a:r>
              <a:rPr lang="fr-FR" sz="9600" dirty="0" smtClean="0"/>
              <a:t>06/03)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11200" b="1" dirty="0" smtClean="0"/>
              <a:t>3 « réunions de terroir</a:t>
            </a:r>
            <a:r>
              <a:rPr lang="fr-FR" sz="9600" b="1" dirty="0" smtClean="0"/>
              <a:t> »:  </a:t>
            </a:r>
            <a:r>
              <a:rPr lang="fr-FR" sz="9600" dirty="0" smtClean="0"/>
              <a:t>Albi (13/01), Castres (06/02), </a:t>
            </a:r>
            <a:r>
              <a:rPr lang="fr-FR" sz="9600" dirty="0" err="1" smtClean="0"/>
              <a:t>Briatexte</a:t>
            </a:r>
            <a:r>
              <a:rPr lang="fr-FR" sz="9600" dirty="0" smtClean="0"/>
              <a:t> (15/02)</a:t>
            </a:r>
            <a:endParaRPr lang="fr-FR" sz="11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11200" b="1" dirty="0" smtClean="0"/>
              <a:t>Des </a:t>
            </a:r>
            <a:r>
              <a:rPr lang="fr-FR" sz="11200" b="1" dirty="0"/>
              <a:t>réunions thématiques </a:t>
            </a:r>
            <a:r>
              <a:rPr lang="fr-FR" sz="11200" dirty="0" smtClean="0"/>
              <a:t>:</a:t>
            </a:r>
          </a:p>
          <a:p>
            <a:pPr lvl="1"/>
            <a:r>
              <a:rPr lang="fr-FR" sz="9600" dirty="0" smtClean="0"/>
              <a:t>3 Réunions clubs féminins (17/10 - 15/02 – 10/06)</a:t>
            </a:r>
          </a:p>
          <a:p>
            <a:pPr lvl="1"/>
            <a:r>
              <a:rPr lang="fr-FR" sz="9600" dirty="0"/>
              <a:t>4</a:t>
            </a:r>
            <a:r>
              <a:rPr lang="fr-FR" sz="9600" dirty="0" smtClean="0"/>
              <a:t> Réunions EDR (07/09 – 12 et 16/01 - 27/06)</a:t>
            </a:r>
          </a:p>
          <a:p>
            <a:pPr lvl="1"/>
            <a:r>
              <a:rPr lang="fr-FR" sz="9600" dirty="0" smtClean="0"/>
              <a:t>Réunion violences sexuelles (16/05)</a:t>
            </a:r>
          </a:p>
          <a:p>
            <a:pPr lvl="1"/>
            <a:r>
              <a:rPr lang="fr-FR" sz="9600" dirty="0" smtClean="0"/>
              <a:t>Eco-citoyenneté – </a:t>
            </a:r>
            <a:r>
              <a:rPr lang="fr-FR" sz="9600" dirty="0" err="1" smtClean="0"/>
              <a:t>Trifyl</a:t>
            </a:r>
            <a:r>
              <a:rPr lang="fr-FR" sz="9600" dirty="0" smtClean="0"/>
              <a:t> (27/05) </a:t>
            </a:r>
          </a:p>
          <a:p>
            <a:pPr marL="0" indent="0">
              <a:buNone/>
            </a:pPr>
            <a:endParaRPr lang="fr-FR" sz="11600" dirty="0" smtClean="0"/>
          </a:p>
          <a:p>
            <a:pPr marL="457200" lvl="1" indent="0">
              <a:buNone/>
            </a:pPr>
            <a:endParaRPr lang="fr-FR" sz="11200" dirty="0" smtClean="0"/>
          </a:p>
          <a:p>
            <a:pPr marL="0" indent="0">
              <a:buNone/>
            </a:pPr>
            <a:r>
              <a:rPr lang="fr-FR" sz="2400" b="1" dirty="0" smtClean="0"/>
              <a:t> </a:t>
            </a: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7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154" y="365126"/>
            <a:ext cx="10282646" cy="871491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LA COMMUNICATION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Le </a:t>
            </a:r>
            <a:r>
              <a:rPr lang="fr-FR" b="1" dirty="0"/>
              <a:t>site </a:t>
            </a:r>
            <a:r>
              <a:rPr lang="fr-FR" b="1" dirty="0" smtClean="0"/>
              <a:t>internet et les réseaux sociaux :</a:t>
            </a:r>
            <a:endParaRPr lang="fr-FR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/>
              <a:t>Des rubriques thématiques avec </a:t>
            </a:r>
            <a:r>
              <a:rPr lang="fr-FR" sz="2800" dirty="0" smtClean="0"/>
              <a:t>annuaire, calendriers </a:t>
            </a:r>
            <a:r>
              <a:rPr lang="fr-FR" sz="2800" dirty="0"/>
              <a:t>et documents.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/>
              <a:t>Des carnets d’adresses ciblés </a:t>
            </a:r>
            <a:r>
              <a:rPr lang="fr-FR" sz="2800" dirty="0" smtClean="0"/>
              <a:t>(800 </a:t>
            </a:r>
            <a:r>
              <a:rPr lang="fr-FR" sz="2800" dirty="0"/>
              <a:t>adresses).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110 articles - 26 Newsletters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4890 </a:t>
            </a:r>
            <a:r>
              <a:rPr lang="fr-FR" sz="2800" dirty="0"/>
              <a:t>abonnés F</a:t>
            </a:r>
            <a:r>
              <a:rPr lang="fr-FR" sz="2800" dirty="0" smtClean="0"/>
              <a:t>acebook (+20%)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2915 abonnés Instagram (+30%)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Une page hebdo dans « La Dépêche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Partenariat « Journal d’Ici » et « Tarn Libre »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348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LES PARTENARIATS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Conventions d’objectifs :</a:t>
            </a:r>
          </a:p>
          <a:p>
            <a:pPr lvl="1"/>
            <a:r>
              <a:rPr lang="fr-FR" dirty="0" smtClean="0"/>
              <a:t> avec le Conseil Départemental</a:t>
            </a:r>
          </a:p>
          <a:p>
            <a:pPr lvl="1"/>
            <a:r>
              <a:rPr lang="fr-FR" dirty="0" smtClean="0"/>
              <a:t> avec la FFR</a:t>
            </a:r>
          </a:p>
          <a:p>
            <a:pPr lvl="1"/>
            <a:r>
              <a:rPr lang="fr-FR" dirty="0" smtClean="0"/>
              <a:t> avec la LOR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b="1" dirty="0" smtClean="0"/>
              <a:t>Participation à la Caravane du sport tarnais (CDOS)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Partenaires privés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VYV 3, </a:t>
            </a:r>
            <a:r>
              <a:rPr lang="fr-FR" dirty="0" err="1" smtClean="0"/>
              <a:t>Enedis</a:t>
            </a:r>
            <a:r>
              <a:rPr lang="fr-FR" dirty="0" smtClean="0"/>
              <a:t>, Peugeot Maurel, Intermarché, </a:t>
            </a:r>
            <a:r>
              <a:rPr lang="fr-FR" dirty="0" err="1" smtClean="0"/>
              <a:t>Acom</a:t>
            </a:r>
            <a:r>
              <a:rPr lang="fr-FR" dirty="0" smtClean="0"/>
              <a:t>, Raymond, </a:t>
            </a:r>
            <a:r>
              <a:rPr lang="fr-FR" dirty="0" err="1" smtClean="0"/>
              <a:t>Sport’R</a:t>
            </a:r>
            <a:r>
              <a:rPr lang="fr-FR" dirty="0" smtClean="0"/>
              <a:t>, </a:t>
            </a:r>
            <a:r>
              <a:rPr lang="fr-FR" dirty="0" err="1" smtClean="0"/>
              <a:t>Maiwin</a:t>
            </a:r>
            <a:r>
              <a:rPr lang="fr-FR" dirty="0" smtClean="0"/>
              <a:t>,</a:t>
            </a:r>
            <a:r>
              <a:rPr lang="fr-FR" dirty="0"/>
              <a:t> </a:t>
            </a:r>
            <a:r>
              <a:rPr lang="fr-FR" dirty="0" err="1" smtClean="0"/>
              <a:t>Aftral</a:t>
            </a:r>
            <a:r>
              <a:rPr lang="fr-FR" dirty="0" smtClean="0"/>
              <a:t>, Messagerie Albigeoise, API, Harmonie Mutuelle, Crédit agricole, </a:t>
            </a:r>
            <a:r>
              <a:rPr lang="fr-FR" dirty="0" err="1" smtClean="0"/>
              <a:t>Vinovalie</a:t>
            </a:r>
            <a:r>
              <a:rPr lang="fr-FR" dirty="0" smtClean="0"/>
              <a:t>, Vidal Point S, Eureka, L’Adresse, Générale Assainissement, Albi Box, CAT En </a:t>
            </a:r>
            <a:r>
              <a:rPr lang="fr-FR" dirty="0" err="1" smtClean="0"/>
              <a:t>Roudil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Coopération avec </a:t>
            </a:r>
            <a:r>
              <a:rPr lang="fr-FR" b="1" dirty="0" err="1" smtClean="0"/>
              <a:t>Trifyl</a:t>
            </a:r>
            <a:r>
              <a:rPr lang="fr-FR" b="1" dirty="0" smtClean="0"/>
              <a:t> </a:t>
            </a:r>
            <a:r>
              <a:rPr lang="fr-FR" dirty="0" smtClean="0"/>
              <a:t>(tournois « écoresponsables »)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4910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14994" y="2987040"/>
            <a:ext cx="10032456" cy="157543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8000" b="1" dirty="0" smtClean="0"/>
              <a:t>4. Les pôles d’activités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4.1 ECOLES DE RUGBY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5 étapes « Fair-play VYV 3 »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Lauréats : Albi / Castres </a:t>
            </a:r>
            <a:r>
              <a:rPr lang="fr-FR" dirty="0" err="1" smtClean="0"/>
              <a:t>Ol</a:t>
            </a:r>
            <a:r>
              <a:rPr lang="fr-FR" dirty="0" smtClean="0"/>
              <a:t> </a:t>
            </a:r>
            <a:r>
              <a:rPr lang="fr-FR" dirty="0"/>
              <a:t>/ </a:t>
            </a:r>
            <a:r>
              <a:rPr lang="fr-FR" dirty="0" err="1" smtClean="0"/>
              <a:t>Cagnac</a:t>
            </a:r>
            <a:r>
              <a:rPr lang="fr-FR" dirty="0"/>
              <a:t>-</a:t>
            </a:r>
            <a:r>
              <a:rPr lang="fr-FR" dirty="0" smtClean="0"/>
              <a:t>Blaye </a:t>
            </a:r>
            <a:r>
              <a:rPr lang="fr-FR" dirty="0"/>
              <a:t>/ Aviron Castrais </a:t>
            </a:r>
            <a:r>
              <a:rPr lang="fr-FR"/>
              <a:t>/ </a:t>
            </a:r>
            <a:r>
              <a:rPr lang="fr-FR" smtClean="0"/>
              <a:t>Alban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5 Rassemblements M6 : </a:t>
            </a:r>
            <a:r>
              <a:rPr lang="fr-FR" dirty="0"/>
              <a:t>11/11, 02/12, 27/01, 02/03, 30/03 (418 licenciés)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Tournoi </a:t>
            </a:r>
            <a:r>
              <a:rPr lang="fr-FR" b="1" dirty="0" err="1"/>
              <a:t>P.Astié</a:t>
            </a:r>
            <a:r>
              <a:rPr lang="fr-FR" b="1" dirty="0"/>
              <a:t> :</a:t>
            </a:r>
            <a:r>
              <a:rPr lang="fr-FR" dirty="0"/>
              <a:t> 20 EDR / 600 participants.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/>
              <a:t>Lauréat : </a:t>
            </a:r>
            <a:r>
              <a:rPr lang="fr-FR" b="1" dirty="0" smtClean="0"/>
              <a:t>Aviron </a:t>
            </a:r>
            <a:r>
              <a:rPr lang="fr-FR" b="1" dirty="0"/>
              <a:t>Castrais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M15 F : </a:t>
            </a:r>
            <a:r>
              <a:rPr lang="fr-FR" dirty="0"/>
              <a:t>3 équipes de secteurs </a:t>
            </a:r>
            <a:r>
              <a:rPr lang="fr-FR" dirty="0" smtClean="0"/>
              <a:t>(1 Tarn </a:t>
            </a:r>
            <a:r>
              <a:rPr lang="fr-FR" dirty="0"/>
              <a:t>Ouest et </a:t>
            </a:r>
            <a:r>
              <a:rPr lang="fr-FR" dirty="0" smtClean="0"/>
              <a:t>2 équipes Bassin Castrais</a:t>
            </a:r>
            <a:r>
              <a:rPr lang="fr-FR" dirty="0"/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Journées </a:t>
            </a:r>
            <a:r>
              <a:rPr lang="fr-FR" b="1" dirty="0"/>
              <a:t>festives LOR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600" dirty="0"/>
              <a:t>Aviron Castrais (M12)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600" dirty="0"/>
              <a:t>3 sites terroirs (M8/M10) : </a:t>
            </a:r>
            <a:r>
              <a:rPr lang="fr-FR" sz="2600" dirty="0" err="1"/>
              <a:t>Sor</a:t>
            </a:r>
            <a:r>
              <a:rPr lang="fr-FR" sz="2600" dirty="0"/>
              <a:t> Agout, St Sulpice et </a:t>
            </a:r>
            <a:r>
              <a:rPr lang="fr-FR" sz="2600" dirty="0" err="1" smtClean="0"/>
              <a:t>Cagnac</a:t>
            </a:r>
            <a:r>
              <a:rPr lang="fr-FR" sz="2600" dirty="0"/>
              <a:t>-</a:t>
            </a:r>
            <a:r>
              <a:rPr lang="fr-FR" sz="2600" dirty="0" smtClean="0"/>
              <a:t>Blaye</a:t>
            </a:r>
            <a:r>
              <a:rPr lang="fr-FR" sz="2600" dirty="0"/>
              <a:t>.</a:t>
            </a:r>
          </a:p>
          <a:p>
            <a:pPr marL="0" indent="0">
              <a:buNone/>
            </a:pP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 flipV="1">
            <a:off x="8610600" y="6721475"/>
            <a:ext cx="2743200" cy="45719"/>
          </a:xfrm>
        </p:spPr>
        <p:txBody>
          <a:bodyPr/>
          <a:lstStyle/>
          <a:p>
            <a:fld id="{370B4A34-85A8-405C-9BF7-DB849B12D5EF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73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4.1 </a:t>
            </a:r>
            <a:r>
              <a:rPr lang="fr-FR" b="1" dirty="0">
                <a:solidFill>
                  <a:srgbClr val="0070C0"/>
                </a:solidFill>
              </a:rPr>
              <a:t>ECOLES DE RUGBY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44270"/>
            <a:ext cx="10515600" cy="51238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Orange Rugby </a:t>
            </a:r>
            <a:r>
              <a:rPr lang="fr-FR" b="1" dirty="0" smtClean="0"/>
              <a:t>Challenge M12 </a:t>
            </a:r>
            <a:r>
              <a:rPr lang="fr-FR" dirty="0"/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Phase Départementale le 25/11 : 37 équipes engagées dont 7 </a:t>
            </a:r>
            <a:r>
              <a:rPr lang="fr-FR" sz="2200" dirty="0" err="1"/>
              <a:t>éq</a:t>
            </a:r>
            <a:r>
              <a:rPr lang="fr-FR" sz="2200" dirty="0"/>
              <a:t> filles </a:t>
            </a:r>
            <a:r>
              <a:rPr lang="fr-FR" sz="2200" dirty="0" smtClean="0"/>
              <a:t>            Lauréats </a:t>
            </a:r>
            <a:r>
              <a:rPr lang="fr-FR" sz="2200" dirty="0"/>
              <a:t>Albi (G) et Albi-Graulhet (F)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Phase Régionale le 02/03 : 25 équipes engagées dont 9 </a:t>
            </a:r>
            <a:r>
              <a:rPr lang="fr-FR" sz="2200" dirty="0" err="1"/>
              <a:t>éq</a:t>
            </a:r>
            <a:r>
              <a:rPr lang="fr-FR" sz="2200" dirty="0"/>
              <a:t> </a:t>
            </a:r>
            <a:r>
              <a:rPr lang="fr-FR" sz="2200" dirty="0" smtClean="0"/>
              <a:t>filles                          Lauréats </a:t>
            </a:r>
            <a:r>
              <a:rPr lang="fr-FR" sz="2200" dirty="0"/>
              <a:t>Castres </a:t>
            </a:r>
            <a:r>
              <a:rPr lang="fr-FR" sz="2200" dirty="0" err="1" smtClean="0"/>
              <a:t>Ol</a:t>
            </a:r>
            <a:r>
              <a:rPr lang="fr-FR" sz="2200" dirty="0" smtClean="0"/>
              <a:t> </a:t>
            </a:r>
            <a:r>
              <a:rPr lang="fr-FR" sz="2200" dirty="0"/>
              <a:t>(G) et Albi-Graulhet (F) </a:t>
            </a:r>
            <a:endParaRPr lang="fr-FR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 smtClean="0"/>
              <a:t>Finale Nationale le </a:t>
            </a:r>
            <a:r>
              <a:rPr lang="fr-FR" sz="2200" dirty="0"/>
              <a:t>08/06 : Castres O (G) et Albi-Graulhet (F) </a:t>
            </a:r>
            <a:r>
              <a:rPr lang="fr-FR" sz="2200" dirty="0" smtClean="0"/>
              <a:t>lauréats</a:t>
            </a:r>
            <a:endParaRPr lang="fr-FR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Crampons d’or </a:t>
            </a:r>
            <a:r>
              <a:rPr lang="fr-FR" b="1" dirty="0" smtClean="0"/>
              <a:t>M10 : </a:t>
            </a:r>
            <a:r>
              <a:rPr lang="fr-FR" b="1" dirty="0"/>
              <a:t>26 équipes engagées dont 6 </a:t>
            </a:r>
            <a:r>
              <a:rPr lang="fr-FR" b="1" dirty="0" err="1"/>
              <a:t>eq</a:t>
            </a:r>
            <a:r>
              <a:rPr lang="fr-FR" b="1" dirty="0"/>
              <a:t> filles </a:t>
            </a:r>
            <a:r>
              <a:rPr lang="fr-FR" dirty="0"/>
              <a:t>(18 clubs</a:t>
            </a:r>
            <a:r>
              <a:rPr lang="fr-FR" dirty="0" smtClean="0"/>
              <a:t>)</a:t>
            </a: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Lauréats : CARMAUX (M10 G), LACAUNE (M10 F</a:t>
            </a:r>
            <a:r>
              <a:rPr lang="fr-FR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Groupama </a:t>
            </a:r>
            <a:r>
              <a:rPr lang="fr-FR" b="1" dirty="0"/>
              <a:t>M14 </a:t>
            </a:r>
            <a:r>
              <a:rPr lang="fr-FR" dirty="0"/>
              <a:t>: Mazamet, St </a:t>
            </a:r>
            <a:r>
              <a:rPr lang="fr-FR" dirty="0" err="1"/>
              <a:t>Juéry</a:t>
            </a:r>
            <a:r>
              <a:rPr lang="fr-FR" dirty="0"/>
              <a:t>, </a:t>
            </a:r>
            <a:r>
              <a:rPr lang="fr-FR" dirty="0" smtClean="0"/>
              <a:t>Lavaur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Bonus jeunes </a:t>
            </a:r>
            <a:r>
              <a:rPr lang="fr-FR" dirty="0"/>
              <a:t>(474 €): Albi, Alban, Graulhet, Lacaune, St </a:t>
            </a:r>
            <a:r>
              <a:rPr lang="fr-FR" dirty="0" err="1"/>
              <a:t>Juéry</a:t>
            </a:r>
            <a:r>
              <a:rPr lang="fr-FR" dirty="0"/>
              <a:t>, St Sulpice, </a:t>
            </a:r>
            <a:r>
              <a:rPr lang="fr-FR" dirty="0" err="1"/>
              <a:t>Sor</a:t>
            </a:r>
            <a:r>
              <a:rPr lang="fr-FR"/>
              <a:t>-Agout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3701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4.1 ECOLES DE RUGBY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Challenge Occitan M15F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 smtClean="0"/>
              <a:t>2 équipes Castres Olympique (Bassin Castrais)                                                  1 équipe Comité </a:t>
            </a:r>
            <a:r>
              <a:rPr lang="fr-FR" sz="2400" dirty="0"/>
              <a:t>Départemental (Secteur Ouest et Nord)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/>
              <a:t>6 journées (environ 1 par mois</a:t>
            </a:r>
            <a:r>
              <a:rPr lang="fr-FR" sz="2400" dirty="0" smtClean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 smtClean="0"/>
              <a:t>6 entrainements (le mercredi précédent le plateau)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S</a:t>
            </a:r>
            <a:r>
              <a:rPr lang="fr-FR" b="1" dirty="0" smtClean="0"/>
              <a:t>tages été Rugby vacances:</a:t>
            </a:r>
            <a:endParaRPr lang="fr-FR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 err="1"/>
              <a:t>Touscayrats</a:t>
            </a:r>
            <a:r>
              <a:rPr lang="fr-FR" b="1" dirty="0"/>
              <a:t> </a:t>
            </a:r>
            <a:r>
              <a:rPr lang="fr-FR" dirty="0"/>
              <a:t>28 participants M14/M15/M16  (Gaëtan BARLOT)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 err="1"/>
              <a:t>Razisse</a:t>
            </a:r>
            <a:r>
              <a:rPr lang="fr-FR" b="1" dirty="0"/>
              <a:t> garçons </a:t>
            </a:r>
            <a:r>
              <a:rPr lang="fr-FR" dirty="0"/>
              <a:t>60 participants M11/M12/M13 (Adrien SÉGURET)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 err="1"/>
              <a:t>Razisse</a:t>
            </a:r>
            <a:r>
              <a:rPr lang="fr-FR" b="1" dirty="0"/>
              <a:t> filles </a:t>
            </a:r>
            <a:r>
              <a:rPr lang="fr-FR" dirty="0"/>
              <a:t>14 participantes M12/M13/M14/M15 (Cloé CORREA</a:t>
            </a:r>
            <a:r>
              <a:rPr lang="fr-FR" dirty="0" smtClean="0"/>
              <a:t>)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1 stage multisports Toussaint (Gaillac) :  </a:t>
            </a:r>
            <a:r>
              <a:rPr lang="fr-FR" dirty="0"/>
              <a:t>9 participants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704750"/>
            <a:ext cx="10515600" cy="285273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1371600" indent="-1371600" algn="ctr">
              <a:buFont typeface="+mj-lt"/>
              <a:buAutoNum type="arabicPeriod"/>
            </a:pPr>
            <a:r>
              <a:rPr lang="fr-FR" sz="8000" b="1" dirty="0" smtClean="0"/>
              <a:t>La saison en quelques chiffres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337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4.2 SELECTIONS DEPARTEMENTALES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ü"/>
            </a:pPr>
            <a:endParaRPr lang="fr-FR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smtClean="0"/>
              <a:t>M12 F : </a:t>
            </a:r>
            <a:r>
              <a:rPr lang="fr-FR" dirty="0" smtClean="0"/>
              <a:t>Tournoi </a:t>
            </a:r>
            <a:r>
              <a:rPr lang="fr-FR" dirty="0"/>
              <a:t>de l’Armagnac </a:t>
            </a:r>
            <a:r>
              <a:rPr lang="fr-FR" dirty="0" smtClean="0"/>
              <a:t>13/04 </a:t>
            </a:r>
            <a:r>
              <a:rPr lang="fr-FR" dirty="0"/>
              <a:t>– </a:t>
            </a:r>
            <a:r>
              <a:rPr lang="fr-FR" b="1" dirty="0"/>
              <a:t>Tarn 1</a:t>
            </a:r>
            <a:r>
              <a:rPr lang="fr-FR" b="1" baseline="30000" dirty="0"/>
              <a:t>ère</a:t>
            </a:r>
            <a:r>
              <a:rPr lang="fr-FR" b="1" dirty="0"/>
              <a:t> </a:t>
            </a:r>
            <a:endParaRPr lang="fr-FR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b="1" dirty="0" smtClean="0"/>
              <a:t>M13 G : </a:t>
            </a:r>
            <a:r>
              <a:rPr lang="fr-FR" dirty="0" smtClean="0"/>
              <a:t>Tournoi </a:t>
            </a:r>
            <a:r>
              <a:rPr lang="fr-FR" dirty="0"/>
              <a:t>de l’Armagnac </a:t>
            </a:r>
            <a:r>
              <a:rPr lang="fr-FR" dirty="0" smtClean="0"/>
              <a:t>13/04 </a:t>
            </a:r>
            <a:r>
              <a:rPr lang="fr-FR" dirty="0"/>
              <a:t>– </a:t>
            </a:r>
            <a:r>
              <a:rPr lang="fr-FR" b="1" dirty="0"/>
              <a:t>Tarn : 3</a:t>
            </a:r>
            <a:r>
              <a:rPr lang="fr-FR" b="1" baseline="30000" dirty="0"/>
              <a:t>ème</a:t>
            </a:r>
            <a:r>
              <a:rPr lang="fr-FR" b="1" dirty="0"/>
              <a:t> </a:t>
            </a:r>
            <a:endParaRPr lang="fr-FR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b="1" dirty="0" smtClean="0"/>
              <a:t>M14 </a:t>
            </a:r>
            <a:r>
              <a:rPr lang="fr-FR" sz="2400" b="1" dirty="0"/>
              <a:t>G </a:t>
            </a:r>
            <a:r>
              <a:rPr lang="fr-FR" sz="2400" b="1" dirty="0" smtClean="0"/>
              <a:t>: </a:t>
            </a:r>
            <a:r>
              <a:rPr lang="fr-FR" dirty="0" smtClean="0"/>
              <a:t>Tournoi du Languedoc</a:t>
            </a:r>
            <a:r>
              <a:rPr lang="fr-FR" b="1" dirty="0" smtClean="0"/>
              <a:t> </a:t>
            </a:r>
            <a:r>
              <a:rPr lang="fr-FR" dirty="0" smtClean="0"/>
              <a:t>24/02 –</a:t>
            </a:r>
            <a:r>
              <a:rPr lang="fr-FR" b="1" dirty="0" smtClean="0"/>
              <a:t>Tarn : 4</a:t>
            </a:r>
            <a:r>
              <a:rPr lang="fr-FR" b="1" baseline="30000" dirty="0" smtClean="0"/>
              <a:t>e</a:t>
            </a:r>
            <a:r>
              <a:rPr lang="fr-FR" b="1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smtClean="0"/>
              <a:t>M15 F : </a:t>
            </a:r>
            <a:r>
              <a:rPr lang="fr-FR" dirty="0" smtClean="0"/>
              <a:t>Tournoi </a:t>
            </a:r>
            <a:r>
              <a:rPr lang="fr-FR" dirty="0"/>
              <a:t>du Languedoc</a:t>
            </a:r>
            <a:r>
              <a:rPr lang="fr-FR" b="1" dirty="0"/>
              <a:t> </a:t>
            </a:r>
            <a:r>
              <a:rPr lang="fr-FR" dirty="0"/>
              <a:t>24/02 </a:t>
            </a:r>
            <a:r>
              <a:rPr lang="fr-FR" dirty="0" smtClean="0"/>
              <a:t>–</a:t>
            </a:r>
            <a:r>
              <a:rPr lang="fr-FR" b="1" dirty="0" smtClean="0"/>
              <a:t>Tarn : </a:t>
            </a:r>
            <a:r>
              <a:rPr lang="fr-FR" b="1" dirty="0"/>
              <a:t>3</a:t>
            </a:r>
            <a:r>
              <a:rPr lang="fr-FR" b="1" baseline="30000" dirty="0"/>
              <a:t>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smtClean="0"/>
              <a:t>M14 F : </a:t>
            </a:r>
            <a:r>
              <a:rPr lang="fr-FR" dirty="0" smtClean="0"/>
              <a:t>Tournoi </a:t>
            </a:r>
            <a:r>
              <a:rPr lang="fr-FR" dirty="0" err="1"/>
              <a:t>Batigne</a:t>
            </a:r>
            <a:r>
              <a:rPr lang="fr-FR" dirty="0"/>
              <a:t> 20/04</a:t>
            </a:r>
            <a:r>
              <a:rPr lang="fr-FR" b="1" dirty="0"/>
              <a:t> </a:t>
            </a:r>
            <a:r>
              <a:rPr lang="fr-FR" dirty="0"/>
              <a:t>– </a:t>
            </a:r>
            <a:r>
              <a:rPr lang="fr-FR" b="1" dirty="0"/>
              <a:t>Tarn </a:t>
            </a:r>
            <a:r>
              <a:rPr lang="fr-FR" b="1" dirty="0" smtClean="0"/>
              <a:t>: </a:t>
            </a:r>
            <a:r>
              <a:rPr lang="fr-FR" b="1" dirty="0"/>
              <a:t>3</a:t>
            </a:r>
            <a:r>
              <a:rPr lang="fr-FR" b="1" baseline="30000" dirty="0"/>
              <a:t>e</a:t>
            </a:r>
            <a:endParaRPr lang="fr-FR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smtClean="0"/>
              <a:t>M14 G : </a:t>
            </a:r>
            <a:r>
              <a:rPr lang="fr-FR" dirty="0" smtClean="0"/>
              <a:t>Tournoi </a:t>
            </a:r>
            <a:r>
              <a:rPr lang="fr-FR" dirty="0" err="1"/>
              <a:t>Batigne</a:t>
            </a:r>
            <a:r>
              <a:rPr lang="fr-FR" dirty="0"/>
              <a:t> 20/04</a:t>
            </a:r>
            <a:r>
              <a:rPr lang="fr-FR" b="1" dirty="0"/>
              <a:t> </a:t>
            </a:r>
            <a:r>
              <a:rPr lang="fr-FR" dirty="0" smtClean="0"/>
              <a:t>–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smtClean="0"/>
              <a:t>Tarn : 1</a:t>
            </a:r>
            <a:r>
              <a:rPr lang="fr-FR" b="1" baseline="30000" dirty="0" smtClean="0"/>
              <a:t>er</a:t>
            </a:r>
            <a:r>
              <a:rPr lang="fr-FR" b="1" dirty="0" smtClean="0"/>
              <a:t> -</a:t>
            </a:r>
            <a:r>
              <a:rPr lang="fr-FR" b="1" baseline="30000" dirty="0" smtClean="0"/>
              <a:t>  </a:t>
            </a:r>
            <a:r>
              <a:rPr lang="fr-FR" b="1" dirty="0" smtClean="0"/>
              <a:t>CHAMPION OCCITANIE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2400" b="1" dirty="0" smtClean="0"/>
              <a:t>M16 </a:t>
            </a:r>
            <a:r>
              <a:rPr lang="fr-FR" sz="2400" b="1" dirty="0"/>
              <a:t>G : </a:t>
            </a:r>
            <a:r>
              <a:rPr lang="fr-FR" sz="2400" dirty="0" smtClean="0"/>
              <a:t>Trophée </a:t>
            </a:r>
            <a:r>
              <a:rPr lang="fr-FR" sz="2400" dirty="0" err="1" smtClean="0"/>
              <a:t>Mondon</a:t>
            </a:r>
            <a:r>
              <a:rPr lang="fr-FR" sz="2400" dirty="0" smtClean="0"/>
              <a:t> </a:t>
            </a:r>
            <a:r>
              <a:rPr lang="fr-FR" sz="2400" b="1" dirty="0" smtClean="0"/>
              <a:t>– Tarn : 1</a:t>
            </a:r>
            <a:r>
              <a:rPr lang="fr-FR" sz="2400" b="1" baseline="30000" dirty="0" smtClean="0"/>
              <a:t>er</a:t>
            </a:r>
            <a:r>
              <a:rPr lang="fr-FR" sz="2400" b="1" dirty="0" smtClean="0"/>
              <a:t> -  CHAMPION </a:t>
            </a:r>
            <a:r>
              <a:rPr lang="fr-FR" sz="2400" b="1" dirty="0"/>
              <a:t>OCCITANIE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/>
              <a:t>M19 </a:t>
            </a:r>
            <a:r>
              <a:rPr lang="fr-FR" b="1" dirty="0" smtClean="0"/>
              <a:t>G : </a:t>
            </a:r>
            <a:r>
              <a:rPr lang="fr-FR" dirty="0"/>
              <a:t>Coupe Occitanie </a:t>
            </a:r>
            <a:r>
              <a:rPr lang="fr-FR" dirty="0" smtClean="0"/>
              <a:t>– </a:t>
            </a:r>
            <a:r>
              <a:rPr lang="fr-FR" b="1" dirty="0" smtClean="0"/>
              <a:t>Tarn : non qualifié</a:t>
            </a:r>
            <a:endParaRPr lang="fr-FR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/>
              <a:t>M18 F : </a:t>
            </a:r>
            <a:r>
              <a:rPr lang="fr-FR" dirty="0"/>
              <a:t>Tournoi Lagarde Foix </a:t>
            </a:r>
            <a:r>
              <a:rPr lang="fr-FR" dirty="0" smtClean="0"/>
              <a:t>15/06 : </a:t>
            </a:r>
            <a:r>
              <a:rPr lang="fr-FR" b="1" dirty="0" smtClean="0"/>
              <a:t>Tarn : 3</a:t>
            </a:r>
            <a:r>
              <a:rPr lang="fr-FR" b="1" baseline="30000" dirty="0" smtClean="0"/>
              <a:t>e</a:t>
            </a:r>
            <a:endParaRPr lang="fr-FR" b="1" dirty="0"/>
          </a:p>
          <a:p>
            <a:pPr marL="914400" lvl="2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2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0491" y="576902"/>
            <a:ext cx="9384080" cy="856836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4.3 COHESION SOCIALE</a:t>
            </a:r>
            <a:endParaRPr lang="fr-FR" sz="44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33738"/>
            <a:ext cx="10515600" cy="51368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sz="3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3200" b="1" dirty="0" smtClean="0"/>
              <a:t>Sport adapté/Instituts Spécialisés 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900" dirty="0" smtClean="0"/>
              <a:t>Coupe du Monde du sport adapté en Octobre 2023 (40 participants, 5 structures).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900" dirty="0" smtClean="0"/>
              <a:t>Après-midi découverte avec structures spécialisées (Structures sport Adapté, association UCRM) en juin 2024.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900" dirty="0" smtClean="0"/>
              <a:t>8 séances IME (Albi-Saint Jean et Florentin-Alain de </a:t>
            </a:r>
            <a:r>
              <a:rPr lang="fr-FR" sz="2900" dirty="0" err="1" smtClean="0"/>
              <a:t>Chanterac</a:t>
            </a:r>
            <a:r>
              <a:rPr lang="fr-FR" sz="2900" dirty="0" smtClean="0"/>
              <a:t>) en mai/juin 2024.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b="1" dirty="0" smtClean="0"/>
              <a:t>Administration pénitentiaire: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900" dirty="0" smtClean="0"/>
              <a:t>Etablissement </a:t>
            </a:r>
            <a:r>
              <a:rPr lang="fr-FR" sz="2900" dirty="0"/>
              <a:t>pour Mineurs de Lavaur : </a:t>
            </a:r>
            <a:r>
              <a:rPr lang="fr-FR" sz="2900" dirty="0" smtClean="0"/>
              <a:t>34 </a:t>
            </a:r>
            <a:r>
              <a:rPr lang="fr-FR" sz="2900" dirty="0"/>
              <a:t>séances </a:t>
            </a:r>
            <a:r>
              <a:rPr lang="fr-FR" sz="2900" dirty="0" smtClean="0"/>
              <a:t>rugby</a:t>
            </a:r>
          </a:p>
          <a:p>
            <a:pPr marL="1371600" lvl="3" indent="0">
              <a:buNone/>
            </a:pPr>
            <a:r>
              <a:rPr lang="fr-FR" sz="2900" dirty="0" smtClean="0"/>
              <a:t>Echanges avec clubs : ASV Lavaur (2 fois) et Castres </a:t>
            </a:r>
            <a:r>
              <a:rPr lang="fr-FR" sz="2900" dirty="0" err="1" smtClean="0"/>
              <a:t>Ol</a:t>
            </a:r>
            <a:endParaRPr lang="fr-FR" sz="2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3200" b="1" dirty="0" smtClean="0"/>
              <a:t>Quartiers-Politique </a:t>
            </a:r>
            <a:r>
              <a:rPr lang="fr-FR" sz="3200" b="1" dirty="0"/>
              <a:t>de la Ville 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fr-FR" sz="2900" dirty="0"/>
              <a:t>Cycles </a:t>
            </a:r>
            <a:r>
              <a:rPr lang="fr-FR" sz="2900" dirty="0" smtClean="0"/>
              <a:t>scolaires, périscolaires et extrascolaires : </a:t>
            </a:r>
            <a:r>
              <a:rPr lang="fr-FR" sz="2900" dirty="0"/>
              <a:t>plus de </a:t>
            </a:r>
            <a:r>
              <a:rPr lang="fr-FR" sz="2900" b="1" dirty="0" smtClean="0"/>
              <a:t>160 </a:t>
            </a:r>
            <a:r>
              <a:rPr lang="fr-FR" sz="2900" b="1" dirty="0"/>
              <a:t>interventions </a:t>
            </a:r>
            <a:r>
              <a:rPr lang="fr-FR" sz="2900" dirty="0"/>
              <a:t>en collaboration avec Municipalités, Maisons de quartiers, Centres sociaux, OMEPS, Amicale Laïque, </a:t>
            </a:r>
            <a:r>
              <a:rPr lang="fr-FR" sz="2900" dirty="0" smtClean="0"/>
              <a:t>Clubs </a:t>
            </a:r>
            <a:r>
              <a:rPr lang="fr-FR" sz="2900" dirty="0"/>
              <a:t>(Albi, Carmaux, Castres, </a:t>
            </a:r>
            <a:r>
              <a:rPr lang="fr-FR" sz="2900" dirty="0" smtClean="0"/>
              <a:t>Aussillon, </a:t>
            </a:r>
            <a:r>
              <a:rPr lang="fr-FR" sz="2900" dirty="0"/>
              <a:t>Gaillac, Graulhet)</a:t>
            </a:r>
          </a:p>
          <a:p>
            <a:pPr marL="411479" indent="-457200">
              <a:buFont typeface="+mj-lt"/>
              <a:buAutoNum type="arabicPeriod"/>
            </a:pPr>
            <a:endParaRPr lang="fr-FR" sz="2800" b="1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fr-FR" sz="2400" b="1" dirty="0"/>
          </a:p>
          <a:p>
            <a:pPr marL="411479" indent="-457200">
              <a:buFont typeface="+mj-lt"/>
              <a:buAutoNum type="arabicPeriod"/>
            </a:pPr>
            <a:endParaRPr lang="fr-FR" sz="2800" b="1" dirty="0" smtClean="0"/>
          </a:p>
          <a:p>
            <a:pPr marL="411479" indent="-457200">
              <a:buFont typeface="+mj-lt"/>
              <a:buAutoNum type="arabicPeriod"/>
            </a:pPr>
            <a:endParaRPr lang="fr-FR" sz="2800" b="1" dirty="0"/>
          </a:p>
          <a:p>
            <a:pPr marL="411479" indent="-457200">
              <a:buFont typeface="+mj-lt"/>
              <a:buAutoNum type="arabicPeriod"/>
            </a:pPr>
            <a:endParaRPr lang="fr-FR" sz="2800" b="1" dirty="0" smtClean="0"/>
          </a:p>
          <a:p>
            <a:pPr marL="411479" indent="-457200">
              <a:buFont typeface="+mj-lt"/>
              <a:buAutoNum type="arabicPeriod"/>
            </a:pPr>
            <a:endParaRPr lang="fr-FR" sz="2800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6" lvl="1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4.4 MILIEU SCOLAIRE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 </a:t>
            </a:r>
            <a:r>
              <a:rPr lang="fr-FR" sz="2400" b="1" dirty="0"/>
              <a:t>8 sections rugby </a:t>
            </a:r>
            <a:r>
              <a:rPr lang="fr-FR" sz="2400" dirty="0"/>
              <a:t>(2 Albi, 3 Castres, Mazamet, </a:t>
            </a:r>
            <a:r>
              <a:rPr lang="fr-FR" sz="2400" dirty="0" err="1"/>
              <a:t>Verdalle</a:t>
            </a:r>
            <a:r>
              <a:rPr lang="fr-FR" sz="2400" dirty="0"/>
              <a:t>, Carmaux) </a:t>
            </a:r>
            <a:r>
              <a:rPr lang="fr-FR" sz="2400" dirty="0" smtClean="0"/>
              <a:t>                                 </a:t>
            </a:r>
            <a:r>
              <a:rPr lang="fr-FR" sz="2400" b="1" dirty="0" smtClean="0"/>
              <a:t>1</a:t>
            </a:r>
            <a:r>
              <a:rPr lang="fr-FR" sz="2400" dirty="0" smtClean="0"/>
              <a:t> </a:t>
            </a:r>
            <a:r>
              <a:rPr lang="fr-FR" sz="2400" b="1" dirty="0"/>
              <a:t>Option </a:t>
            </a:r>
            <a:r>
              <a:rPr lang="fr-FR" sz="2400" b="1" dirty="0" smtClean="0"/>
              <a:t>rugby</a:t>
            </a:r>
            <a:r>
              <a:rPr lang="fr-FR" sz="2400" dirty="0" smtClean="0"/>
              <a:t> (</a:t>
            </a:r>
            <a:r>
              <a:rPr lang="fr-FR" sz="2400" dirty="0" err="1" smtClean="0"/>
              <a:t>Flamarens</a:t>
            </a:r>
            <a:r>
              <a:rPr lang="fr-FR" sz="2400" dirty="0" smtClean="0"/>
              <a:t>)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Conventions UNSS / USEP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Interventions scolaires (CD81 + CTC)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b="1" dirty="0"/>
              <a:t>57 écoles /  126 interventions / 2186 élèves (CP à CM2)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Activités périscolaires (NAP) : 204 interventions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Gaillac, </a:t>
            </a:r>
            <a:r>
              <a:rPr lang="fr-FR" sz="2000" dirty="0" err="1"/>
              <a:t>Lisle</a:t>
            </a:r>
            <a:r>
              <a:rPr lang="fr-FR" sz="2000" dirty="0"/>
              <a:t>, </a:t>
            </a:r>
            <a:r>
              <a:rPr lang="fr-FR" sz="2000" dirty="0" err="1"/>
              <a:t>Couffouleux</a:t>
            </a:r>
            <a:r>
              <a:rPr lang="fr-FR" sz="2000" dirty="0"/>
              <a:t>, </a:t>
            </a:r>
            <a:r>
              <a:rPr lang="fr-FR" sz="2000" dirty="0" err="1"/>
              <a:t>Giroussens</a:t>
            </a:r>
            <a:endParaRPr lang="fr-F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Opération « Coupe du Monde » 7 tournois </a:t>
            </a:r>
            <a:r>
              <a:rPr lang="fr-FR" sz="2400" b="1" dirty="0" smtClean="0"/>
              <a:t>- 2512 </a:t>
            </a:r>
            <a:r>
              <a:rPr lang="fr-FR" sz="2400" b="1" dirty="0"/>
              <a:t>élèves :  </a:t>
            </a:r>
            <a:r>
              <a:rPr lang="fr-FR" sz="2400" b="1" dirty="0" smtClean="0"/>
              <a:t>                          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Mazamet </a:t>
            </a:r>
            <a:r>
              <a:rPr lang="fr-FR" sz="2000" dirty="0"/>
              <a:t>– </a:t>
            </a:r>
            <a:r>
              <a:rPr lang="fr-FR" sz="2000" dirty="0" smtClean="0"/>
              <a:t>Albi (x2)– Castres </a:t>
            </a:r>
            <a:r>
              <a:rPr lang="fr-FR" sz="2000" dirty="0"/>
              <a:t>– </a:t>
            </a:r>
            <a:r>
              <a:rPr lang="fr-FR" sz="2000" dirty="0" smtClean="0"/>
              <a:t>Puylaurens </a:t>
            </a:r>
            <a:r>
              <a:rPr lang="fr-FR" sz="2000" dirty="0"/>
              <a:t>– </a:t>
            </a:r>
            <a:r>
              <a:rPr lang="fr-FR" sz="2000" dirty="0" smtClean="0"/>
              <a:t>St </a:t>
            </a:r>
            <a:r>
              <a:rPr lang="fr-FR" sz="2000" dirty="0" err="1" smtClean="0"/>
              <a:t>Juéry</a:t>
            </a:r>
            <a:r>
              <a:rPr lang="fr-FR" sz="2000" dirty="0" smtClean="0"/>
              <a:t>– Gaillac</a:t>
            </a:r>
            <a:endParaRPr lang="fr-FR" sz="20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6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4.5 NOUVELLES </a:t>
            </a:r>
            <a:r>
              <a:rPr lang="fr-FR" b="1" dirty="0">
                <a:solidFill>
                  <a:schemeClr val="accent1"/>
                </a:solidFill>
              </a:rPr>
              <a:t>PRATIQUES : RUGBY </a:t>
            </a:r>
            <a:r>
              <a:rPr lang="fr-FR" b="1" dirty="0" smtClean="0">
                <a:solidFill>
                  <a:schemeClr val="accent1"/>
                </a:solidFill>
              </a:rPr>
              <a:t>5 LOISIRS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Forte progression des licenciés</a:t>
            </a:r>
            <a:r>
              <a:rPr lang="fr-FR" dirty="0" smtClean="0"/>
              <a:t> : 245/391 (+60%)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Organisation départementale </a:t>
            </a:r>
            <a:r>
              <a:rPr lang="fr-FR" dirty="0" smtClean="0"/>
              <a:t>autour de la commission R5 du CD:</a:t>
            </a:r>
          </a:p>
          <a:p>
            <a:pPr lvl="1"/>
            <a:r>
              <a:rPr lang="fr-FR" dirty="0" smtClean="0"/>
              <a:t>5 tournois départementaux (</a:t>
            </a:r>
            <a:r>
              <a:rPr lang="fr-FR" dirty="0" err="1" smtClean="0"/>
              <a:t>Mirandol</a:t>
            </a:r>
            <a:r>
              <a:rPr lang="fr-FR" dirty="0" smtClean="0"/>
              <a:t>, Blaye, </a:t>
            </a:r>
            <a:r>
              <a:rPr lang="fr-FR" dirty="0" err="1" smtClean="0"/>
              <a:t>Briatexte</a:t>
            </a:r>
            <a:r>
              <a:rPr lang="fr-FR" dirty="0" smtClean="0"/>
              <a:t>, </a:t>
            </a:r>
            <a:r>
              <a:rPr lang="fr-FR" dirty="0" err="1"/>
              <a:t>Labastide</a:t>
            </a:r>
            <a:r>
              <a:rPr lang="fr-FR" dirty="0"/>
              <a:t> St Georges)</a:t>
            </a:r>
            <a:endParaRPr lang="fr-FR" dirty="0" smtClean="0"/>
          </a:p>
          <a:p>
            <a:pPr lvl="1"/>
            <a:r>
              <a:rPr lang="fr-FR" dirty="0" smtClean="0"/>
              <a:t>1 tournoi « entreprises » (14/06 </a:t>
            </a:r>
            <a:r>
              <a:rPr lang="fr-FR" dirty="0" err="1" smtClean="0"/>
              <a:t>Cagnac</a:t>
            </a:r>
            <a:r>
              <a:rPr lang="fr-FR" dirty="0" smtClean="0"/>
              <a:t>)</a:t>
            </a:r>
          </a:p>
          <a:p>
            <a:pPr lvl="1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équipes en moyenne par tournoi (80 joueurs) </a:t>
            </a:r>
          </a:p>
          <a:p>
            <a:pPr lvl="1"/>
            <a:r>
              <a:rPr lang="fr-FR" dirty="0" smtClean="0"/>
              <a:t>Une </a:t>
            </a:r>
            <a:r>
              <a:rPr lang="fr-FR" dirty="0"/>
              <a:t>dizaine de tournois </a:t>
            </a:r>
            <a:r>
              <a:rPr lang="fr-FR" dirty="0" smtClean="0"/>
              <a:t>clubs</a:t>
            </a:r>
          </a:p>
          <a:p>
            <a:pPr lvl="1"/>
            <a:r>
              <a:rPr lang="fr-FR" dirty="0" smtClean="0"/>
              <a:t>Formation </a:t>
            </a:r>
            <a:r>
              <a:rPr lang="fr-FR" dirty="0"/>
              <a:t>arbitres « référent </a:t>
            </a:r>
            <a:r>
              <a:rPr lang="fr-FR" dirty="0" smtClean="0"/>
              <a:t>5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Finales </a:t>
            </a:r>
            <a:r>
              <a:rPr lang="fr-FR" b="1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 à </a:t>
            </a:r>
            <a:r>
              <a:rPr lang="fr-FR" b="1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Lavaur</a:t>
            </a:r>
            <a:r>
              <a:rPr lang="fr-FR" b="1" u="sng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01/06 </a:t>
            </a:r>
            <a:r>
              <a:rPr lang="fr-FR" b="1" u="sng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400 </a:t>
            </a:r>
            <a:r>
              <a:rPr lang="fr-FR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participants/40 équipes</a:t>
            </a:r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</a:t>
            </a:r>
            <a:r>
              <a:rPr lang="fr-FR" sz="2400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lang="fr-FR" sz="240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équipes </a:t>
            </a:r>
            <a:r>
              <a:rPr lang="fr-FR" sz="2400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tarnaises (Rabastens</a:t>
            </a:r>
            <a:r>
              <a:rPr lang="fr-FR" sz="240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St Sulpice, </a:t>
            </a:r>
            <a:r>
              <a:rPr lang="fr-FR" sz="2400" dirty="0" err="1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Briatexte</a:t>
            </a:r>
            <a:r>
              <a:rPr lang="fr-FR" sz="240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Rive Gauche, </a:t>
            </a:r>
            <a:r>
              <a:rPr lang="fr-FR" sz="2400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Lavaur, </a:t>
            </a:r>
            <a:r>
              <a:rPr lang="fr-FR" sz="2400" dirty="0" err="1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Labastide</a:t>
            </a:r>
            <a:r>
              <a:rPr lang="fr-FR" sz="2400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 G, </a:t>
            </a:r>
            <a:r>
              <a:rPr lang="fr-FR" sz="240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une </a:t>
            </a:r>
            <a:r>
              <a:rPr lang="fr-FR" sz="2400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sélection féminine)</a:t>
            </a:r>
            <a:endParaRPr lang="fr-FR" sz="2400" dirty="0"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 smtClean="0"/>
          </a:p>
          <a:p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4417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4.6 NOUVELLES PRATIQUES : RUGBY SANTE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744200" cy="40746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Sections actives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Lavaur, Albi, Castres, </a:t>
            </a:r>
            <a:r>
              <a:rPr lang="fr-F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Sor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Agout 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Premiers tournois </a:t>
            </a: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organisés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1"/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25/05 à </a:t>
            </a:r>
            <a:r>
              <a:rPr lang="fr-FR" dirty="0" err="1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Soual</a:t>
            </a:r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(5 équipes présentes)</a:t>
            </a:r>
            <a:endParaRPr lang="fr-FR" dirty="0"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20/06 à Castres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Journées sport santé </a:t>
            </a:r>
            <a:r>
              <a:rPr lang="fr-FR" sz="2400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CPAM d’Albi (13/09) et Castres (11/10)</a:t>
            </a:r>
          </a:p>
          <a:p>
            <a:pPr lvl="1"/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Communauté </a:t>
            </a:r>
            <a:r>
              <a:rPr lang="fr-FR" dirty="0" err="1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Sor</a:t>
            </a:r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Agout </a:t>
            </a:r>
            <a:r>
              <a:rPr lang="fr-FR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8/06)</a:t>
            </a:r>
          </a:p>
          <a:p>
            <a:pPr lvl="1"/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Association UCRM (</a:t>
            </a:r>
            <a:r>
              <a:rPr lang="fr-FR" dirty="0"/>
              <a:t>Parcours Santé </a:t>
            </a:r>
            <a:r>
              <a:rPr lang="fr-FR" dirty="0" smtClean="0"/>
              <a:t>Précarité)</a:t>
            </a:r>
            <a:r>
              <a:rPr lang="fr-FR" dirty="0" smtClean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Albi (06/06)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826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sz="6500" b="1" dirty="0" smtClean="0"/>
              <a:t>INFORMATIONS FINANCIERES</a:t>
            </a:r>
          </a:p>
          <a:p>
            <a:r>
              <a:rPr lang="fr-FR" sz="3200" dirty="0" smtClean="0"/>
              <a:t>Assemblée Générale - Graulhet </a:t>
            </a:r>
            <a:r>
              <a:rPr lang="fr-FR" sz="3200" dirty="0" smtClean="0"/>
              <a:t>24/06/2024</a:t>
            </a:r>
            <a:endParaRPr lang="fr-FR" sz="3200" dirty="0" smtClean="0"/>
          </a:p>
          <a:p>
            <a:r>
              <a:rPr lang="fr-FR" sz="3200" b="1" i="1" dirty="0" smtClean="0"/>
              <a:t>Yves Coulomb, trésorier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581F-61D9-4A2A-B22B-43D0C5CD5494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52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INFORMATIONS FINANCIERES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Saison chargée en évènements sportifs (sélections, 4 Boucliers de terroir) et donc en opérations comptables</a:t>
            </a:r>
          </a:p>
          <a:p>
            <a:r>
              <a:rPr lang="fr-FR" sz="2000" dirty="0" smtClean="0"/>
              <a:t>D’où des prévisions  de charges du budget prévisionnel présentées à l’AG financière de novembre 2023 légèrement réévaluées (339000 € pour 317000 €)</a:t>
            </a:r>
          </a:p>
          <a:p>
            <a:r>
              <a:rPr lang="fr-FR" sz="2000" dirty="0" smtClean="0"/>
              <a:t>Cotisations clubs OK (5800 €) même si plusieurs retardataires durables</a:t>
            </a:r>
          </a:p>
          <a:p>
            <a:r>
              <a:rPr lang="fr-FR" sz="2000" dirty="0" smtClean="0"/>
              <a:t>Diversification des partenariats et mécénats : effet continu des Boucliers de terroir à Pierre Fabre </a:t>
            </a:r>
          </a:p>
          <a:p>
            <a:r>
              <a:rPr lang="fr-FR" sz="2000" dirty="0" smtClean="0"/>
              <a:t>Bénévolat encore en hausse (39200 €) suite à la réforme 2023 du barème fiscal</a:t>
            </a:r>
          </a:p>
          <a:p>
            <a:r>
              <a:rPr lang="fr-FR" sz="2000" dirty="0" smtClean="0"/>
              <a:t>Subvention Département signée </a:t>
            </a:r>
            <a:r>
              <a:rPr lang="fr-FR" sz="2000" smtClean="0"/>
              <a:t>pour 2024 (+ 5%)</a:t>
            </a:r>
            <a:endParaRPr lang="fr-FR" sz="2000" dirty="0" smtClean="0"/>
          </a:p>
          <a:p>
            <a:r>
              <a:rPr lang="fr-FR" sz="2000" dirty="0" smtClean="0"/>
              <a:t>Subvention FFR  48000 € mais 36000 € toujours en attente à ce jour</a:t>
            </a:r>
          </a:p>
          <a:p>
            <a:r>
              <a:rPr lang="fr-FR" sz="2000" dirty="0" smtClean="0"/>
              <a:t>Résultat légèrement bénéficiaire si  versement de la subvention FFR avant le 30 juin. Sinon aïe</a:t>
            </a:r>
          </a:p>
          <a:p>
            <a:r>
              <a:rPr lang="fr-FR" sz="2000" dirty="0" smtClean="0"/>
              <a:t>Rendez-vous à l’AG financière le 9 septembre pour rentrer dans le détail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28237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sz="6500" b="1" dirty="0" smtClean="0"/>
              <a:t>BILAN SAISON ET ORIENTATIONS</a:t>
            </a:r>
          </a:p>
          <a:p>
            <a:r>
              <a:rPr lang="fr-FR" sz="3200" dirty="0" smtClean="0"/>
              <a:t>Assemblée Générale – </a:t>
            </a:r>
            <a:r>
              <a:rPr lang="fr-FR" sz="3200" smtClean="0"/>
              <a:t>Graulhet 24/06/2024</a:t>
            </a:r>
            <a:endParaRPr lang="fr-FR" sz="3200" dirty="0" smtClean="0"/>
          </a:p>
          <a:p>
            <a:r>
              <a:rPr lang="fr-FR" sz="3200" b="1" i="1" dirty="0" smtClean="0"/>
              <a:t>Alain Rey, Président</a:t>
            </a:r>
            <a:endParaRPr lang="fr-FR" sz="3200" b="1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581F-61D9-4A2A-B22B-43D0C5CD5494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56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08668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LA FORMATION TARNAISE AU TOP : UNE REUSSITE COLLECTIVE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 palmarès inédit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M16 champions Occitanie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M14 lauréats </a:t>
            </a:r>
            <a:r>
              <a:rPr lang="fr-FR" dirty="0" err="1" smtClean="0"/>
              <a:t>Batigne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M12 F lauréats Armagnac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Une adhésion collective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/>
              <a:t> </a:t>
            </a:r>
            <a:r>
              <a:rPr lang="fr-FR" smtClean="0"/>
              <a:t>9 </a:t>
            </a:r>
            <a:r>
              <a:rPr lang="fr-FR" dirty="0" smtClean="0"/>
              <a:t>clubs en M16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10 clubs en M14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10 clubs en M12F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Equipe technique CD, CTC, éducateurs de clubs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8185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LES EFFECTIFS : </a:t>
            </a:r>
            <a:r>
              <a:rPr lang="fr-FR" b="1" dirty="0">
                <a:solidFill>
                  <a:srgbClr val="00B050"/>
                </a:solidFill>
              </a:rPr>
              <a:t/>
            </a:r>
            <a:br>
              <a:rPr lang="fr-FR" b="1" dirty="0">
                <a:solidFill>
                  <a:srgbClr val="00B050"/>
                </a:solidFill>
              </a:rPr>
            </a:br>
            <a:r>
              <a:rPr lang="fr-FR" b="1" dirty="0" smtClean="0">
                <a:solidFill>
                  <a:srgbClr val="00B050"/>
                </a:solidFill>
              </a:rPr>
              <a:t>GLOBALEMENT POSITIFS…MAIS…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Taux d’encadrement  inégal dans les clubs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Effort de formation à poursuivre </a:t>
            </a:r>
          </a:p>
          <a:p>
            <a:pPr marL="914400" lvl="2" indent="0">
              <a:buNone/>
            </a:pPr>
            <a:r>
              <a:rPr lang="fr-FR" dirty="0" smtClean="0"/>
              <a:t> </a:t>
            </a:r>
            <a:r>
              <a:rPr lang="fr-FR" sz="2400" dirty="0" smtClean="0"/>
              <a:t>&gt;&gt;&gt; Formation BPJEPS à Saint-Juéry</a:t>
            </a:r>
          </a:p>
          <a:p>
            <a:pPr marL="914400" lvl="2" indent="0">
              <a:buNone/>
            </a:pPr>
            <a:endParaRPr lang="fr-FR" dirty="0"/>
          </a:p>
          <a:p>
            <a:pPr marL="914400" lvl="2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Les M14 en stagnation</a:t>
            </a:r>
          </a:p>
          <a:p>
            <a:pPr marL="0" indent="0">
              <a:buNone/>
            </a:pPr>
            <a:r>
              <a:rPr lang="fr-FR" dirty="0" smtClean="0"/>
              <a:t>           &gt;&gt;&gt; passage EDR / compétition?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309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L</a:t>
            </a:r>
            <a:r>
              <a:rPr lang="fr-FR" b="1" dirty="0" smtClean="0">
                <a:solidFill>
                  <a:srgbClr val="0070C0"/>
                </a:solidFill>
              </a:rPr>
              <a:t>ES LICENCIE(E)S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fr-FR" b="1" dirty="0" smtClean="0"/>
              <a:t>Au 01/06/2024 : </a:t>
            </a:r>
            <a:r>
              <a:rPr lang="fr-FR" dirty="0" smtClean="0"/>
              <a:t>5860 joueurs + 1545 dirigeants = </a:t>
            </a:r>
            <a:r>
              <a:rPr lang="fr-FR" b="1" dirty="0" smtClean="0"/>
              <a:t>6980 </a:t>
            </a:r>
            <a:r>
              <a:rPr lang="fr-FR" b="1" dirty="0"/>
              <a:t>licenciés</a:t>
            </a:r>
            <a:endParaRPr lang="fr-FR" b="1" dirty="0" smtClean="0"/>
          </a:p>
          <a:p>
            <a:r>
              <a:rPr lang="fr-FR" b="1" dirty="0" smtClean="0"/>
              <a:t>Evolution : +10 % sur 1 an : </a:t>
            </a:r>
          </a:p>
          <a:p>
            <a:pPr lvl="1"/>
            <a:r>
              <a:rPr lang="fr-FR" dirty="0" smtClean="0"/>
              <a:t>EDR : 2447 (+10%)</a:t>
            </a:r>
          </a:p>
          <a:p>
            <a:pPr lvl="1"/>
            <a:r>
              <a:rPr lang="fr-FR" dirty="0" smtClean="0"/>
              <a:t>Féminines : 714 (+18 %)</a:t>
            </a:r>
          </a:p>
          <a:p>
            <a:pPr lvl="1"/>
            <a:r>
              <a:rPr lang="fr-FR" dirty="0" smtClean="0"/>
              <a:t>Dirigeants : 1545 (+14%)</a:t>
            </a:r>
          </a:p>
          <a:p>
            <a:pPr lvl="1"/>
            <a:r>
              <a:rPr lang="fr-FR" dirty="0" smtClean="0"/>
              <a:t>Jeunes : 1052 (+8%)</a:t>
            </a:r>
          </a:p>
          <a:p>
            <a:pPr lvl="1"/>
            <a:r>
              <a:rPr lang="fr-FR" dirty="0" smtClean="0"/>
              <a:t>Seniors G : 1907 (+10%)</a:t>
            </a:r>
          </a:p>
          <a:p>
            <a:r>
              <a:rPr lang="fr-FR" b="1" dirty="0" smtClean="0"/>
              <a:t>32 clubs actifs / 28 Ecoles de rugby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581F-61D9-4A2A-B22B-43D0C5CD5494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41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FEMININES: UNE EVOLUTION </a:t>
            </a:r>
            <a:br>
              <a:rPr lang="fr-FR" b="1" dirty="0" smtClean="0">
                <a:solidFill>
                  <a:srgbClr val="00B050"/>
                </a:solidFill>
              </a:rPr>
            </a:br>
            <a:r>
              <a:rPr lang="fr-FR" b="1" dirty="0" smtClean="0">
                <a:solidFill>
                  <a:srgbClr val="00B050"/>
                </a:solidFill>
              </a:rPr>
              <a:t>A ACCOMPAGNER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Les équipements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nombre d’équipes et leur répartition 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Rassemblements M18 et 18+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Regroupements CD/Clubs M12 et M15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L’encadrement des équipes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Sportif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Administratif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7188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RUGBY A 5 : LOISIRS ET (OU) COMPETITION?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400 licenciés (+ 60%)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Sessions d’arbitrage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Nombreux tournois </a:t>
            </a:r>
            <a:r>
              <a:rPr lang="fr-FR" dirty="0" smtClean="0"/>
              <a:t>: loisirs ou compétition ?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&gt;&gt;&gt; mode(s) d’organisation(s) 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06109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OFFICIELS DE MATCHS :</a:t>
            </a:r>
            <a:br>
              <a:rPr lang="fr-FR" b="1" dirty="0" smtClean="0">
                <a:solidFill>
                  <a:srgbClr val="00B050"/>
                </a:solidFill>
              </a:rPr>
            </a:br>
            <a:r>
              <a:rPr lang="fr-FR" b="1" dirty="0">
                <a:solidFill>
                  <a:srgbClr val="00B050"/>
                </a:solidFill>
              </a:rPr>
              <a:t>UNE FONCTION</a:t>
            </a:r>
            <a:r>
              <a:rPr lang="fr-FR" b="1" dirty="0" smtClean="0">
                <a:solidFill>
                  <a:srgbClr val="00B050"/>
                </a:solidFill>
              </a:rPr>
              <a:t> A PROTEGER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 réseau dense et structuré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Des tâches ingrates…et indispensables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4 arbitres tarnais agressés ! 1  RF frappé !</a:t>
            </a:r>
          </a:p>
          <a:p>
            <a:pPr marL="0" indent="0">
              <a:buNone/>
            </a:pPr>
            <a:r>
              <a:rPr lang="fr-FR" dirty="0" smtClean="0"/>
              <a:t>        &gt;&gt;&gt; le soutien du CD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Une communication délicate…à corriger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3571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BOUCLIERS ET TROPHEES :</a:t>
            </a:r>
            <a:br>
              <a:rPr lang="fr-FR" b="1" dirty="0" smtClean="0">
                <a:solidFill>
                  <a:srgbClr val="00B050"/>
                </a:solidFill>
              </a:rPr>
            </a:br>
            <a:r>
              <a:rPr lang="fr-FR" b="1" dirty="0">
                <a:solidFill>
                  <a:srgbClr val="00B050"/>
                </a:solidFill>
              </a:rPr>
              <a:t>LES VITRINES</a:t>
            </a:r>
            <a:r>
              <a:rPr lang="fr-FR" b="1" dirty="0" smtClean="0">
                <a:solidFill>
                  <a:srgbClr val="00B050"/>
                </a:solidFill>
              </a:rPr>
              <a:t> DU COMITE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Boucliers de terroir : dates incontournables, moments de fête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2024 : les filles en plus des seniors, cadets, juniors</a:t>
            </a:r>
          </a:p>
          <a:p>
            <a:pPr marL="0" indent="0">
              <a:buNone/>
            </a:pPr>
            <a:r>
              <a:rPr lang="fr-FR" dirty="0" smtClean="0"/>
              <a:t>          </a:t>
            </a:r>
            <a:r>
              <a:rPr lang="fr-FR" sz="2400" dirty="0" smtClean="0"/>
              <a:t>au total (4 sites) : 10000 spectateurs-supporters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Trophées du rugby amateur – La Dépêche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400 participants soirée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+ 30000 vues réseaux sociaux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Prochaine </a:t>
            </a:r>
            <a:r>
              <a:rPr lang="fr-FR" dirty="0" smtClean="0"/>
              <a:t>soirée : 13 novembre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&gt;&gt;&gt; retour des questionnaires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3099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LE RUGBY DANS LA VIE SOCIALE : </a:t>
            </a:r>
            <a:br>
              <a:rPr lang="fr-FR" b="1" dirty="0" smtClean="0">
                <a:solidFill>
                  <a:srgbClr val="00B050"/>
                </a:solidFill>
              </a:rPr>
            </a:br>
            <a:r>
              <a:rPr lang="fr-FR" b="1" dirty="0" smtClean="0">
                <a:solidFill>
                  <a:srgbClr val="00B050"/>
                </a:solidFill>
              </a:rPr>
              <a:t>UNE MISSION FONDAMENTALE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Plan stratégique : « La performance…au cœur de la vie sociale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Cohésion sociale – Education citoyenne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Actions 2024 à prolonger :</a:t>
            </a:r>
          </a:p>
          <a:p>
            <a:pPr lvl="1"/>
            <a:r>
              <a:rPr lang="fr-FR" dirty="0" smtClean="0"/>
              <a:t>Lutte contre les violences sexuelles et sexistes (CDOS -DRAJES)</a:t>
            </a:r>
          </a:p>
          <a:p>
            <a:pPr lvl="1"/>
            <a:r>
              <a:rPr lang="fr-FR" dirty="0" smtClean="0"/>
              <a:t>Développement d’activités sportives « </a:t>
            </a:r>
            <a:r>
              <a:rPr lang="fr-FR" dirty="0" err="1" smtClean="0"/>
              <a:t>éco-responsables</a:t>
            </a:r>
            <a:r>
              <a:rPr lang="fr-FR" dirty="0" smtClean="0"/>
              <a:t> » (</a:t>
            </a:r>
            <a:r>
              <a:rPr lang="fr-FR" dirty="0" err="1" smtClean="0"/>
              <a:t>Trifyl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0570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2024…ANNEE ELECTORALE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Elections Comités Directeur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FFR : 19 octobre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LOR : 04 novembre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CD : 14 décembre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Président CD 81 : non renouvellement de mandat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Dispositions pour assurer la continuité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     &gt;&gt;&gt; Merci pour votre collaboration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3512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LICENCIES : EVOLUTION 2019/2024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r>
              <a:rPr lang="fr-FR" b="1" dirty="0" smtClean="0"/>
              <a:t>Total licenciés : 6980 /5549 (+26%)</a:t>
            </a:r>
          </a:p>
          <a:p>
            <a:pPr lvl="1"/>
            <a:r>
              <a:rPr lang="fr-FR" dirty="0" smtClean="0"/>
              <a:t>EDR </a:t>
            </a:r>
            <a:r>
              <a:rPr lang="fr-FR" dirty="0"/>
              <a:t>: </a:t>
            </a:r>
            <a:r>
              <a:rPr lang="fr-FR" dirty="0" smtClean="0"/>
              <a:t>2447/1811 (+35%)</a:t>
            </a:r>
            <a:endParaRPr lang="fr-FR" dirty="0"/>
          </a:p>
          <a:p>
            <a:pPr lvl="1"/>
            <a:r>
              <a:rPr lang="fr-FR" dirty="0"/>
              <a:t>Féminines : </a:t>
            </a:r>
            <a:r>
              <a:rPr lang="fr-FR" dirty="0" smtClean="0"/>
              <a:t>714/378 (+89 </a:t>
            </a:r>
            <a:r>
              <a:rPr lang="fr-FR" dirty="0"/>
              <a:t>%)</a:t>
            </a:r>
          </a:p>
          <a:p>
            <a:pPr lvl="1"/>
            <a:r>
              <a:rPr lang="fr-FR" dirty="0"/>
              <a:t>Dirigeants : </a:t>
            </a:r>
            <a:r>
              <a:rPr lang="fr-FR" dirty="0" smtClean="0"/>
              <a:t>1545 / 1143 (+35%)</a:t>
            </a:r>
            <a:endParaRPr lang="fr-FR" dirty="0"/>
          </a:p>
          <a:p>
            <a:pPr lvl="1"/>
            <a:r>
              <a:rPr lang="fr-FR" dirty="0"/>
              <a:t>Jeunes : </a:t>
            </a:r>
            <a:r>
              <a:rPr lang="fr-FR" dirty="0" smtClean="0"/>
              <a:t>1052/ 983 (+7%)</a:t>
            </a:r>
            <a:endParaRPr lang="fr-FR" dirty="0"/>
          </a:p>
          <a:p>
            <a:pPr lvl="1"/>
            <a:r>
              <a:rPr lang="fr-FR" dirty="0"/>
              <a:t>Seniors G : </a:t>
            </a:r>
            <a:r>
              <a:rPr lang="fr-FR" dirty="0" smtClean="0"/>
              <a:t>1907 / 1528 (+25%)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b="1" dirty="0" smtClean="0"/>
              <a:t>34 </a:t>
            </a:r>
            <a:r>
              <a:rPr lang="fr-FR" b="1" dirty="0"/>
              <a:t>clubs actifs / </a:t>
            </a:r>
            <a:r>
              <a:rPr lang="fr-FR" b="1" dirty="0" smtClean="0"/>
              <a:t>32 clubs actifs</a:t>
            </a: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254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/>
          <p:nvPr/>
        </p:nvSpPr>
        <p:spPr>
          <a:xfrm>
            <a:off x="435599" y="6313100"/>
            <a:ext cx="2830016" cy="4353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D56511-7FC0-4A70-B940-16E38ED313A6}" type="datetime1">
              <a:rPr lang="fr-FR" sz="1693">
                <a:solidFill>
                  <a:srgbClr val="FFFFFF"/>
                </a:solidFill>
                <a:latin typeface="Liberation Sans" pitchFamily="18"/>
                <a:ea typeface="Segoe UI" pitchFamily="2"/>
                <a:cs typeface="Tahoma" pitchFamily="2"/>
              </a:rPr>
              <a:pPr defTabSz="1105931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27/06/2024</a:t>
            </a:fld>
            <a:endParaRPr lang="fr-FR" sz="1693">
              <a:solidFill>
                <a:srgbClr val="FFFFFF"/>
              </a:solidFill>
              <a:latin typeface="Liberation Sans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u numéro de diapositive 3"/>
          <p:cNvSpPr txBox="1"/>
          <p:nvPr/>
        </p:nvSpPr>
        <p:spPr>
          <a:xfrm>
            <a:off x="8925637" y="6313100"/>
            <a:ext cx="2830016" cy="4353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algn="r"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090F46-F5AB-4EE0-ADF3-D149B67AF23D}" type="slidenum">
              <a:rPr lang="fr-FR" sz="1693">
                <a:solidFill>
                  <a:srgbClr val="FFFFFF"/>
                </a:solidFill>
                <a:latin typeface="Liberation Sans" pitchFamily="18"/>
                <a:ea typeface="Segoe UI" pitchFamily="2"/>
                <a:cs typeface="Tahoma" pitchFamily="2"/>
              </a:rPr>
              <a:pPr algn="r" defTabSz="1105931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fr-FR" sz="1693">
              <a:solidFill>
                <a:srgbClr val="FFFFFF"/>
              </a:solidFill>
              <a:latin typeface="Liberation Sans" pitchFamily="18"/>
              <a:ea typeface="Segoe UI" pitchFamily="2"/>
              <a:cs typeface="Tahoma" pitchFamily="2"/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lvl="0"/>
            <a:r>
              <a:rPr lang="fr-FR" sz="2903">
                <a:cs typeface="Tahoma" pitchFamily="2"/>
              </a:rPr>
              <a:t>Evolution des effectifs du 30 juin 2019 au 01 juin 2024</a:t>
            </a:r>
          </a:p>
        </p:txBody>
      </p:sp>
      <p:graphicFrame>
        <p:nvGraphicFramePr>
          <p:cNvPr id="5" name="Graphique 2"/>
          <p:cNvGraphicFramePr/>
          <p:nvPr/>
        </p:nvGraphicFramePr>
        <p:xfrm>
          <a:off x="1740019" y="1088463"/>
          <a:ext cx="8914973" cy="5006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3"/>
          <p:cNvSpPr txBox="1"/>
          <p:nvPr/>
        </p:nvSpPr>
        <p:spPr>
          <a:xfrm>
            <a:off x="3756727" y="3935456"/>
            <a:ext cx="575375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98 %</a:t>
            </a:r>
          </a:p>
        </p:txBody>
      </p:sp>
      <p:sp>
        <p:nvSpPr>
          <p:cNvPr id="7" name="ZoneTexte 4"/>
          <p:cNvSpPr txBox="1"/>
          <p:nvPr/>
        </p:nvSpPr>
        <p:spPr>
          <a:xfrm>
            <a:off x="5007157" y="3918480"/>
            <a:ext cx="575375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99 %</a:t>
            </a:r>
          </a:p>
        </p:txBody>
      </p:sp>
      <p:sp>
        <p:nvSpPr>
          <p:cNvPr id="8" name="ZoneTexte 5"/>
          <p:cNvSpPr txBox="1"/>
          <p:nvPr/>
        </p:nvSpPr>
        <p:spPr>
          <a:xfrm>
            <a:off x="6143075" y="3918480"/>
            <a:ext cx="660718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107 %</a:t>
            </a:r>
          </a:p>
        </p:txBody>
      </p:sp>
      <p:sp>
        <p:nvSpPr>
          <p:cNvPr id="9" name="ZoneTexte 6"/>
          <p:cNvSpPr txBox="1"/>
          <p:nvPr/>
        </p:nvSpPr>
        <p:spPr>
          <a:xfrm>
            <a:off x="7217616" y="3910208"/>
            <a:ext cx="660718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110 %</a:t>
            </a:r>
          </a:p>
        </p:txBody>
      </p:sp>
      <p:sp>
        <p:nvSpPr>
          <p:cNvPr id="10" name="ZoneTexte 7"/>
          <p:cNvSpPr txBox="1"/>
          <p:nvPr/>
        </p:nvSpPr>
        <p:spPr>
          <a:xfrm>
            <a:off x="8456723" y="3918480"/>
            <a:ext cx="660718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110 %</a:t>
            </a:r>
          </a:p>
        </p:txBody>
      </p:sp>
      <p:sp>
        <p:nvSpPr>
          <p:cNvPr id="11" name="ZoneTexte 8"/>
          <p:cNvSpPr txBox="1"/>
          <p:nvPr/>
        </p:nvSpPr>
        <p:spPr>
          <a:xfrm>
            <a:off x="5054611" y="4927266"/>
            <a:ext cx="575375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97 %</a:t>
            </a:r>
          </a:p>
        </p:txBody>
      </p:sp>
      <p:sp>
        <p:nvSpPr>
          <p:cNvPr id="12" name="ZoneTexte 9"/>
          <p:cNvSpPr txBox="1"/>
          <p:nvPr/>
        </p:nvSpPr>
        <p:spPr>
          <a:xfrm>
            <a:off x="6095623" y="4927266"/>
            <a:ext cx="660718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104 %</a:t>
            </a:r>
          </a:p>
        </p:txBody>
      </p:sp>
      <p:sp>
        <p:nvSpPr>
          <p:cNvPr id="13" name="ZoneTexte 10"/>
          <p:cNvSpPr txBox="1"/>
          <p:nvPr/>
        </p:nvSpPr>
        <p:spPr>
          <a:xfrm>
            <a:off x="7184086" y="4927266"/>
            <a:ext cx="660718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114 %</a:t>
            </a:r>
          </a:p>
        </p:txBody>
      </p:sp>
      <p:sp>
        <p:nvSpPr>
          <p:cNvPr id="14" name="ZoneTexte 11"/>
          <p:cNvSpPr txBox="1"/>
          <p:nvPr/>
        </p:nvSpPr>
        <p:spPr>
          <a:xfrm>
            <a:off x="8443663" y="4927266"/>
            <a:ext cx="660718" cy="30617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851" tIns="54419" rIns="108851" bIns="54419" anchor="t" anchorCtr="0" compatLnSpc="0">
            <a:spAutoFit/>
          </a:bodyPr>
          <a:lstStyle/>
          <a:p>
            <a:pPr defTabSz="1105931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31">
                <a:solidFill>
                  <a:srgbClr val="000000"/>
                </a:solidFill>
                <a:latin typeface="Liberation Sans" pitchFamily="18"/>
                <a:ea typeface="Segoe UI" pitchFamily="2"/>
                <a:cs typeface="Tahoma" pitchFamily="2"/>
              </a:rPr>
              <a:t>126 %</a:t>
            </a:r>
          </a:p>
        </p:txBody>
      </p:sp>
    </p:spTree>
    <p:extLst>
      <p:ext uri="{BB962C8B-B14F-4D97-AF65-F5344CB8AC3E}">
        <p14:creationId xmlns:p14="http://schemas.microsoft.com/office/powerpoint/2010/main" val="49790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37211" y="200804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LES OFFICIELS DE MATCH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2636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70 arbitres (14 à 52 ans) dont 15 fédéraux et 2 arbitres assistants</a:t>
            </a:r>
          </a:p>
          <a:p>
            <a:pPr lvl="1"/>
            <a:r>
              <a:rPr lang="fr-FR" dirty="0" smtClean="0"/>
              <a:t>DDA: Joachim REGIS </a:t>
            </a:r>
            <a:endParaRPr lang="fr-FR" dirty="0"/>
          </a:p>
          <a:p>
            <a:pPr lvl="1"/>
            <a:r>
              <a:rPr lang="fr-FR" dirty="0" smtClean="0"/>
              <a:t>Co-Responsables Formation : Bastien FILHOL et Marvin BENITEZ</a:t>
            </a:r>
          </a:p>
          <a:p>
            <a:pPr lvl="1"/>
            <a:r>
              <a:rPr lang="fr-FR" dirty="0" smtClean="0"/>
              <a:t>Campus 81 :12 profils à fort potentiels de 16 à 24 ans</a:t>
            </a:r>
          </a:p>
          <a:p>
            <a:pPr lvl="1"/>
            <a:r>
              <a:rPr lang="fr-FR" dirty="0" smtClean="0"/>
              <a:t>Distinctions internationales : Champion </a:t>
            </a:r>
            <a:r>
              <a:rPr lang="fr-FR" dirty="0" err="1" smtClean="0"/>
              <a:t>Cup</a:t>
            </a:r>
            <a:r>
              <a:rPr lang="fr-FR" dirty="0" smtClean="0"/>
              <a:t> et Challenge </a:t>
            </a:r>
            <a:r>
              <a:rPr lang="fr-FR" dirty="0" err="1" smtClean="0"/>
              <a:t>Cup</a:t>
            </a:r>
            <a:r>
              <a:rPr lang="fr-FR" dirty="0" smtClean="0"/>
              <a:t> : Kevin </a:t>
            </a:r>
            <a:r>
              <a:rPr lang="fr-FR" dirty="0" err="1" smtClean="0"/>
              <a:t>Bralley</a:t>
            </a:r>
            <a:r>
              <a:rPr lang="fr-FR" dirty="0" smtClean="0"/>
              <a:t> 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 </a:t>
            </a:r>
            <a:r>
              <a:rPr lang="fr-FR" dirty="0" smtClean="0"/>
              <a:t>  deux matchs du tournoi des 6 nations féminines -18 : Bérénice </a:t>
            </a:r>
            <a:r>
              <a:rPr lang="fr-FR" dirty="0" err="1" smtClean="0"/>
              <a:t>Bralley</a:t>
            </a:r>
            <a:endParaRPr lang="fr-FR" dirty="0" smtClean="0"/>
          </a:p>
          <a:p>
            <a:pPr lvl="1"/>
            <a:r>
              <a:rPr lang="fr-FR" dirty="0" smtClean="0"/>
              <a:t>Accession  : Bérénice </a:t>
            </a:r>
            <a:r>
              <a:rPr lang="fr-FR" dirty="0" err="1" smtClean="0"/>
              <a:t>Bralley</a:t>
            </a:r>
            <a:r>
              <a:rPr lang="fr-FR" dirty="0" smtClean="0"/>
              <a:t> en Nationale 2 et Simon ADGIE en fédérale 2</a:t>
            </a:r>
          </a:p>
          <a:p>
            <a:pPr lvl="1"/>
            <a:r>
              <a:rPr lang="fr-FR" dirty="0" smtClean="0"/>
              <a:t>Recrutement: Kévin Boulogne 1</a:t>
            </a:r>
            <a:r>
              <a:rPr lang="fr-FR" baseline="30000" dirty="0" smtClean="0"/>
              <a:t>er</a:t>
            </a:r>
            <a:r>
              <a:rPr lang="fr-FR" dirty="0" smtClean="0"/>
              <a:t> joueur ex professionnel à s’engager arbitre </a:t>
            </a:r>
          </a:p>
          <a:p>
            <a:r>
              <a:rPr lang="fr-FR" b="1" dirty="0" smtClean="0"/>
              <a:t>17 représentants fédéraux :</a:t>
            </a:r>
          </a:p>
          <a:p>
            <a:pPr lvl="1"/>
            <a:r>
              <a:rPr lang="fr-FR" dirty="0" smtClean="0"/>
              <a:t>Responsables : Michel Dolle, David </a:t>
            </a:r>
            <a:r>
              <a:rPr lang="fr-FR" dirty="0" err="1" smtClean="0"/>
              <a:t>Gau</a:t>
            </a:r>
            <a:endParaRPr lang="fr-FR" dirty="0" smtClean="0"/>
          </a:p>
          <a:p>
            <a:pPr lvl="1"/>
            <a:r>
              <a:rPr lang="fr-FR" dirty="0" smtClean="0"/>
              <a:t>RF1=1    RF2=6    RF3: 10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dirty="0" smtClean="0"/>
              <a:t>&gt;&gt;&gt; Participation bénévole à </a:t>
            </a:r>
            <a:r>
              <a:rPr lang="fr-FR" dirty="0"/>
              <a:t>tous les tournois départementaux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975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5754" y="3079262"/>
            <a:ext cx="10158046" cy="147822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8000" b="1" dirty="0" smtClean="0"/>
              <a:t>2.  </a:t>
            </a:r>
            <a:r>
              <a:rPr lang="fr-FR" sz="8000" b="1" dirty="0"/>
              <a:t>Le </a:t>
            </a:r>
            <a:r>
              <a:rPr lang="fr-FR" sz="8000" b="1" dirty="0" smtClean="0"/>
              <a:t>Palmarès de </a:t>
            </a:r>
            <a:r>
              <a:rPr lang="fr-FR" sz="8000" b="1" smtClean="0"/>
              <a:t>la saison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32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CHAMPIONS TARN </a:t>
            </a:r>
            <a:r>
              <a:rPr lang="fr-FR" dirty="0" smtClean="0">
                <a:solidFill>
                  <a:schemeClr val="accent1"/>
                </a:solidFill>
              </a:rPr>
              <a:t>– </a:t>
            </a:r>
            <a:r>
              <a:rPr lang="fr-FR" b="1" dirty="0" smtClean="0">
                <a:solidFill>
                  <a:schemeClr val="accent1"/>
                </a:solidFill>
              </a:rPr>
              <a:t>Boucliers de terroir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r>
              <a:rPr lang="fr-FR" sz="2800" u="sng" dirty="0" smtClean="0"/>
              <a:t>SENIORS</a:t>
            </a:r>
            <a:r>
              <a:rPr lang="fr-FR" sz="28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Monts de Lacaune (R3)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Lisle sur Tarn (R2)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Saint </a:t>
            </a:r>
            <a:r>
              <a:rPr lang="fr-FR" dirty="0" err="1" smtClean="0"/>
              <a:t>Juéry</a:t>
            </a:r>
            <a:r>
              <a:rPr lang="fr-FR" dirty="0" smtClean="0"/>
              <a:t> </a:t>
            </a:r>
            <a:r>
              <a:rPr lang="fr-FR" dirty="0" err="1" smtClean="0"/>
              <a:t>Arthés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smtClean="0"/>
              <a:t>R1)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</a:t>
            </a:r>
            <a:r>
              <a:rPr lang="fr-FR" u="sng" dirty="0" smtClean="0"/>
              <a:t>FEMININES</a:t>
            </a:r>
            <a:endParaRPr lang="fr-FR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SC </a:t>
            </a:r>
            <a:r>
              <a:rPr lang="fr-FR" dirty="0" err="1" smtClean="0"/>
              <a:t>Briatexte</a:t>
            </a:r>
            <a:r>
              <a:rPr lang="fr-FR" dirty="0" smtClean="0"/>
              <a:t> (jeu à X)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SC Albi  (jeu à XV)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u="sng" dirty="0" smtClean="0"/>
              <a:t>CADETS /JUNIORS</a:t>
            </a:r>
            <a:endParaRPr lang="fr-FR" u="sng" dirty="0"/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err="1" smtClean="0"/>
              <a:t>Sor</a:t>
            </a:r>
            <a:r>
              <a:rPr lang="fr-FR" sz="2800" dirty="0" smtClean="0"/>
              <a:t> Agout </a:t>
            </a:r>
            <a:r>
              <a:rPr lang="fr-FR" sz="2800" dirty="0"/>
              <a:t>(M19 L2)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UA Gaillac (M19 </a:t>
            </a:r>
            <a:r>
              <a:rPr lang="fr-FR" sz="2800" dirty="0"/>
              <a:t>L1)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Saint </a:t>
            </a:r>
            <a:r>
              <a:rPr lang="fr-FR" sz="2800" dirty="0" err="1" smtClean="0"/>
              <a:t>Juéry</a:t>
            </a:r>
            <a:r>
              <a:rPr lang="fr-FR" sz="2800" dirty="0" smtClean="0"/>
              <a:t> </a:t>
            </a:r>
            <a:r>
              <a:rPr lang="fr-FR" sz="2800" dirty="0" err="1" smtClean="0"/>
              <a:t>Arthés</a:t>
            </a:r>
            <a:r>
              <a:rPr lang="fr-FR" sz="2800" dirty="0" smtClean="0"/>
              <a:t> </a:t>
            </a:r>
            <a:r>
              <a:rPr lang="fr-FR" sz="2800" dirty="0"/>
              <a:t>(M16 L2)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err="1" smtClean="0"/>
              <a:t>Sor</a:t>
            </a:r>
            <a:r>
              <a:rPr lang="fr-FR" sz="2800" dirty="0"/>
              <a:t> </a:t>
            </a:r>
            <a:r>
              <a:rPr lang="fr-FR" sz="2800" dirty="0" smtClean="0"/>
              <a:t>Agout-Puylaurens(M16 </a:t>
            </a:r>
            <a:r>
              <a:rPr lang="fr-FR" sz="2800" dirty="0"/>
              <a:t>L1</a:t>
            </a:r>
            <a:r>
              <a:rPr lang="fr-FR" sz="28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UA Gaillac </a:t>
            </a:r>
            <a:r>
              <a:rPr lang="fr-FR" sz="2800" dirty="0"/>
              <a:t>(M16 </a:t>
            </a:r>
            <a:r>
              <a:rPr lang="fr-FR" sz="2800" dirty="0" err="1"/>
              <a:t>Seven’s</a:t>
            </a:r>
            <a:r>
              <a:rPr lang="fr-FR" sz="28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ASV Lavaur </a:t>
            </a:r>
            <a:r>
              <a:rPr lang="fr-FR" sz="2800" dirty="0"/>
              <a:t>(M19 </a:t>
            </a:r>
            <a:r>
              <a:rPr lang="fr-FR" sz="2800" dirty="0" err="1"/>
              <a:t>Seven’s</a:t>
            </a:r>
            <a:r>
              <a:rPr lang="fr-FR" sz="28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sz="2800" dirty="0"/>
          </a:p>
          <a:p>
            <a:pPr lvl="1">
              <a:buFont typeface="Wingdings" panose="05000000000000000000" pitchFamily="2" charset="2"/>
              <a:buChar char="§"/>
            </a:pPr>
            <a:endParaRPr lang="fr-FR" sz="2800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953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LES CHAMPIONS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600" b="1" dirty="0" smtClean="0"/>
              <a:t>Championnat Occitanie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/>
              <a:t>Olympique Labruguière : champion Fédérale 2 féminines</a:t>
            </a:r>
            <a:endParaRPr lang="fr-FR" sz="2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ASV </a:t>
            </a:r>
            <a:r>
              <a:rPr lang="fr-FR" sz="2800" dirty="0"/>
              <a:t>Lavaur </a:t>
            </a:r>
            <a:r>
              <a:rPr lang="fr-FR" sz="2800" dirty="0" smtClean="0"/>
              <a:t>: champion M19 </a:t>
            </a:r>
            <a:r>
              <a:rPr lang="fr-FR" sz="2800" dirty="0" err="1" smtClean="0"/>
              <a:t>Seven</a:t>
            </a:r>
            <a:endParaRPr lang="fr-F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b="1" dirty="0" smtClean="0"/>
              <a:t>Challenge Occitanie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800" dirty="0" smtClean="0"/>
              <a:t>Saint-Juéry </a:t>
            </a:r>
            <a:r>
              <a:rPr lang="fr-FR" sz="2800" dirty="0" err="1" smtClean="0"/>
              <a:t>Arthès</a:t>
            </a:r>
            <a:r>
              <a:rPr lang="fr-FR" sz="2800" dirty="0" smtClean="0"/>
              <a:t> : champion R1 seniors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600" b="1" dirty="0"/>
              <a:t>Challenge national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b="1" dirty="0"/>
              <a:t>Albi-Graulhet M12 F : </a:t>
            </a:r>
            <a:r>
              <a:rPr lang="fr-FR" sz="2600" dirty="0"/>
              <a:t>lauréat Orange Rugby Challenge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b="1" dirty="0"/>
              <a:t>Castres Olympique M12 G: </a:t>
            </a:r>
            <a:r>
              <a:rPr lang="fr-FR" sz="2600" dirty="0"/>
              <a:t>lauréat Orange Rugby </a:t>
            </a:r>
            <a:r>
              <a:rPr lang="fr-FR" sz="2600" dirty="0" smtClean="0"/>
              <a:t>Challenge</a:t>
            </a:r>
            <a:endParaRPr lang="fr-F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b="1" dirty="0" smtClean="0"/>
              <a:t>Championnat de France </a:t>
            </a:r>
            <a:r>
              <a:rPr lang="fr-FR" sz="26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b="1" dirty="0"/>
              <a:t>SC Graulhet Espoirs : </a:t>
            </a:r>
            <a:r>
              <a:rPr lang="fr-FR" sz="2600" dirty="0"/>
              <a:t>champion de France </a:t>
            </a:r>
            <a:r>
              <a:rPr lang="fr-FR" sz="2600" dirty="0" smtClean="0"/>
              <a:t>N2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b="1" dirty="0" err="1" smtClean="0"/>
              <a:t>Sor</a:t>
            </a:r>
            <a:r>
              <a:rPr lang="fr-FR" sz="2600" b="1" dirty="0" smtClean="0"/>
              <a:t>-Agout </a:t>
            </a:r>
            <a:r>
              <a:rPr lang="fr-FR" sz="2600" b="1" dirty="0"/>
              <a:t>: </a:t>
            </a:r>
            <a:r>
              <a:rPr lang="fr-FR" sz="2600" dirty="0"/>
              <a:t>Accession </a:t>
            </a:r>
            <a:r>
              <a:rPr lang="fr-FR" sz="2600" dirty="0" smtClean="0"/>
              <a:t>F2</a:t>
            </a:r>
          </a:p>
          <a:p>
            <a:pPr marL="457200" lvl="1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endParaRPr lang="fr-FR" b="1" dirty="0"/>
          </a:p>
          <a:p>
            <a:pPr lvl="1">
              <a:buFont typeface="Wingdings" panose="05000000000000000000" pitchFamily="2" charset="2"/>
              <a:buChar char="§"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endParaRPr lang="fr-FR" sz="2800" dirty="0"/>
          </a:p>
          <a:p>
            <a:pPr lvl="1">
              <a:buFont typeface="Wingdings" panose="05000000000000000000" pitchFamily="2" charset="2"/>
              <a:buChar char="§"/>
            </a:pPr>
            <a:endParaRPr lang="fr-FR" sz="2800" dirty="0" smtClean="0"/>
          </a:p>
          <a:p>
            <a:pPr marL="457200" lvl="1" indent="0"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0090184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2137</Words>
  <Application>Microsoft Office PowerPoint</Application>
  <PresentationFormat>Grand écran</PresentationFormat>
  <Paragraphs>328</Paragraphs>
  <Slides>35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Liberation Sans</vt:lpstr>
      <vt:lpstr>Segoe UI</vt:lpstr>
      <vt:lpstr>Tahoma</vt:lpstr>
      <vt:lpstr>Wingdings</vt:lpstr>
      <vt:lpstr>Thème Office</vt:lpstr>
      <vt:lpstr>Présentation PowerPoint</vt:lpstr>
      <vt:lpstr>La saison en quelques chiffres</vt:lpstr>
      <vt:lpstr>LES LICENCIE(E)S </vt:lpstr>
      <vt:lpstr>LICENCIES : EVOLUTION 2019/2024</vt:lpstr>
      <vt:lpstr>Evolution des effectifs du 30 juin 2019 au 01 juin 2024</vt:lpstr>
      <vt:lpstr>LES OFFICIELS DE MATCH</vt:lpstr>
      <vt:lpstr>2.  Le Palmarès de la saison</vt:lpstr>
      <vt:lpstr>CHAMPIONS TARN – Boucliers de terroir</vt:lpstr>
      <vt:lpstr>LES CHAMPIONS </vt:lpstr>
      <vt:lpstr>2.Les Evènements Tarnais</vt:lpstr>
      <vt:lpstr>LES EVENEMENTS TARNAIS</vt:lpstr>
      <vt:lpstr>3. Le Comité dans son environnement</vt:lpstr>
      <vt:lpstr>LES RELATIONS AVEC LES CLUBS</vt:lpstr>
      <vt:lpstr>LA COMMUNICATION</vt:lpstr>
      <vt:lpstr>LES PARTENARIATS</vt:lpstr>
      <vt:lpstr>4. Les pôles d’activités</vt:lpstr>
      <vt:lpstr>4.1 ECOLES DE RUGBY </vt:lpstr>
      <vt:lpstr>4.1 ECOLES DE RUGBY</vt:lpstr>
      <vt:lpstr>4.1 ECOLES DE RUGBY</vt:lpstr>
      <vt:lpstr>4.2 SELECTIONS DEPARTEMENTALES</vt:lpstr>
      <vt:lpstr>4.3 COHESION SOCIALE</vt:lpstr>
      <vt:lpstr>4.4 MILIEU SCOLAIRE</vt:lpstr>
      <vt:lpstr>4.5 NOUVELLES PRATIQUES : RUGBY 5 LOISIRS</vt:lpstr>
      <vt:lpstr>4.6 NOUVELLES PRATIQUES : RUGBY SANTE</vt:lpstr>
      <vt:lpstr>Présentation PowerPoint</vt:lpstr>
      <vt:lpstr>INFORMATIONS FINANCIERES</vt:lpstr>
      <vt:lpstr>Présentation PowerPoint</vt:lpstr>
      <vt:lpstr>LA FORMATION TARNAISE AU TOP : UNE REUSSITE COLLECTIVE</vt:lpstr>
      <vt:lpstr>LES EFFECTIFS :  GLOBALEMENT POSITIFS…MAIS…</vt:lpstr>
      <vt:lpstr>FEMININES: UNE EVOLUTION  A ACCOMPAGNER</vt:lpstr>
      <vt:lpstr>RUGBY A 5 : LOISIRS ET (OU) COMPETITION?</vt:lpstr>
      <vt:lpstr>OFFICIELS DE MATCHS : UNE FONCTION A PROTEGER</vt:lpstr>
      <vt:lpstr>BOUCLIERS ET TROPHEES : LES VITRINES DU COMITE</vt:lpstr>
      <vt:lpstr>LE RUGBY DANS LA VIE SOCIALE :  UNE MISSION FONDAMENTALE</vt:lpstr>
      <vt:lpstr>2024…ANNEE ELECTORALE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Contact Rugby81</dc:creator>
  <cp:lastModifiedBy>Utilisateur</cp:lastModifiedBy>
  <cp:revision>89</cp:revision>
  <dcterms:created xsi:type="dcterms:W3CDTF">2023-06-14T14:29:08Z</dcterms:created>
  <dcterms:modified xsi:type="dcterms:W3CDTF">2024-06-27T16:25:22Z</dcterms:modified>
</cp:coreProperties>
</file>