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theme/themeOverride2.xml" ContentType="application/vnd.openxmlformats-officedocument.themeOverride+xml"/>
  <Override PartName="/ppt/notesSlides/notesSlide8.xml" ContentType="application/vnd.openxmlformats-officedocument.presentationml.notesSlide+xml"/>
  <Override PartName="/ppt/charts/chart11.xml" ContentType="application/vnd.openxmlformats-officedocument.drawingml.chart+xml"/>
  <Override PartName="/ppt/drawings/drawing1.xml" ContentType="application/vnd.openxmlformats-officedocument.drawingml.chartshape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9" r:id="rId2"/>
    <p:sldId id="257" r:id="rId3"/>
    <p:sldId id="265" r:id="rId4"/>
    <p:sldId id="302" r:id="rId5"/>
    <p:sldId id="258" r:id="rId6"/>
    <p:sldId id="261" r:id="rId7"/>
    <p:sldId id="263" r:id="rId8"/>
    <p:sldId id="301" r:id="rId9"/>
    <p:sldId id="300" r:id="rId10"/>
    <p:sldId id="264" r:id="rId11"/>
    <p:sldId id="297" r:id="rId12"/>
    <p:sldId id="298" r:id="rId13"/>
    <p:sldId id="267" r:id="rId14"/>
    <p:sldId id="266" r:id="rId15"/>
  </p:sldIdLst>
  <p:sldSz cx="12192000" cy="6858000"/>
  <p:notesSz cx="6858000" cy="99456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0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9.xlsx"/><Relationship Id="rId1" Type="http://schemas.openxmlformats.org/officeDocument/2006/relationships/themeOverride" Target="../theme/themeOverride2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Feuille_de_calcul_Microsoft_Excel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4.xlsx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11805555555555555"/>
          <c:w val="0.82819838145231839"/>
          <c:h val="0.88194444444444442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74545514416634806"/>
          <c:y val="8.9549155313877915E-2"/>
          <c:w val="0.25454485583365205"/>
          <c:h val="0.8627252225550559"/>
        </c:manualLayout>
      </c:layout>
      <c:overlay val="0"/>
      <c:txPr>
        <a:bodyPr/>
        <a:lstStyle/>
        <a:p>
          <a:pPr>
            <a:defRPr sz="2000"/>
          </a:pPr>
          <a:endParaRPr lang="fr-FR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8998250218722657E-2"/>
          <c:y val="0.11342592592592593"/>
          <c:w val="0.50042060367454066"/>
          <c:h val="0.77314814814814814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6085227552776583E-2"/>
          <c:y val="0.11525681422848162"/>
          <c:w val="0.54832558711876689"/>
          <c:h val="0.8139132085009178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3078083989501321E-2"/>
          <c:y val="0.11396196528065571"/>
          <c:w val="0.51087182852143487"/>
          <c:h val="0.77207606943868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3078083989501321E-2"/>
          <c:y val="0.11396196528065571"/>
          <c:w val="0.51087182852143487"/>
          <c:h val="0.77207606943868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72359415513934544"/>
          <c:y val="6.8579969691073855E-2"/>
          <c:w val="0.26903764213645004"/>
          <c:h val="0.86284006061785234"/>
        </c:manualLayout>
      </c:layout>
      <c:overlay val="0"/>
      <c:txPr>
        <a:bodyPr/>
        <a:lstStyle/>
        <a:p>
          <a:pPr rtl="0">
            <a:defRPr sz="2000"/>
          </a:pPr>
          <a:endParaRPr lang="fr-FR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8998250218722657E-2"/>
          <c:y val="0.11342592592592593"/>
          <c:w val="0.50042060367454066"/>
          <c:h val="0.77314814814814814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8998250218722657E-2"/>
          <c:y val="0.11342592592592593"/>
          <c:w val="0.50042060367454066"/>
          <c:h val="0.77314814814814814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overlay val="0"/>
      <c:txPr>
        <a:bodyPr/>
        <a:lstStyle/>
        <a:p>
          <a:pPr>
            <a:defRPr sz="1800"/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8998250218722657E-2"/>
          <c:y val="0.11342592592592593"/>
          <c:w val="0.50042060367454066"/>
          <c:h val="0.77314814814814814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overlay val="0"/>
      <c:txPr>
        <a:bodyPr/>
        <a:lstStyle/>
        <a:p>
          <a:pPr>
            <a:defRPr sz="2000"/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379287705269718E-2"/>
          <c:y val="0.10661134087180704"/>
          <c:w val="0.50042060367454066"/>
          <c:h val="0.77314814814814814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r"/>
      <c:overlay val="0"/>
      <c:txPr>
        <a:bodyPr/>
        <a:lstStyle/>
        <a:p>
          <a:pPr>
            <a:defRPr sz="2400"/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10032643" cy="3975434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8AC58E-B33D-46D8-9787-B63DFE87FBAF}" type="datetimeFigureOut">
              <a:rPr lang="fr-FR" smtClean="0"/>
              <a:t>16/09/2024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D407A-AF67-44AE-BB4A-5B5BBB8FC3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008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30191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90225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50260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910294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52FAC4F3-7F3B-4A2C-9477-B6153213322C}" type="slidenum">
              <a:rPr lang="fr-FR" altLang="fr-FR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1</a:t>
            </a:fld>
            <a:endParaRPr lang="fr-FR" altLang="fr-F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3" name="Text Box 1"/>
          <p:cNvSpPr txBox="1">
            <a:spLocks noChangeArrowheads="1"/>
          </p:cNvSpPr>
          <p:nvPr/>
        </p:nvSpPr>
        <p:spPr bwMode="auto">
          <a:xfrm>
            <a:off x="4298121" y="11128425"/>
            <a:ext cx="3291769" cy="580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2E39B3B7-4759-4133-8182-100A2BC8075B}" type="slidenum">
              <a:rPr lang="fr-FR" altLang="fr-FR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1</a:t>
            </a:fld>
            <a:endParaRPr lang="fr-FR" altLang="fr-FR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" y="-2012440"/>
            <a:ext cx="1595" cy="10022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07" tIns="46003" rIns="92007" bIns="46003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1" y="0"/>
            <a:ext cx="1595" cy="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558" tIns="45279" rIns="90558" bIns="45279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fld id="{3A2C4F35-FF39-4EEA-8BA5-3ED422B0AC93}" type="slidenum">
              <a:rPr lang="fr-FR" altLang="fr-FR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>
                <a:buClrTx/>
                <a:buFontTx/>
                <a:buNone/>
              </a:pPr>
              <a:t>1</a:t>
            </a:fld>
            <a:endParaRPr lang="fr-FR" altLang="fr-FR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Espace réservé des notes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Yves Coulomb commente les </a:t>
            </a:r>
            <a:r>
              <a:rPr lang="fr-FR" baseline="0" dirty="0" smtClean="0"/>
              <a:t> chiffres de juillet </a:t>
            </a:r>
            <a:r>
              <a:rPr lang="fr-FR" dirty="0" smtClean="0"/>
              <a:t>2018 à  juin</a:t>
            </a:r>
            <a:r>
              <a:rPr lang="fr-FR" baseline="0" dirty="0" smtClean="0"/>
              <a:t> 2019.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4814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30191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90225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50260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910294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513EE289-4E9D-4AC0-8C78-91467F99C10F}" type="slidenum">
              <a:rPr lang="fr-FR" altLang="fr-FR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10</a:t>
            </a:fld>
            <a:endParaRPr lang="fr-FR" altLang="fr-F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4298121" y="11128425"/>
            <a:ext cx="3291769" cy="580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CC97D8AD-E01F-4F0B-A8F8-6F094898751F}" type="slidenum">
              <a:rPr lang="fr-FR" altLang="fr-FR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10</a:t>
            </a:fld>
            <a:endParaRPr lang="fr-FR" altLang="fr-FR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1" y="-2012440"/>
            <a:ext cx="1595" cy="10022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07" tIns="46003" rIns="92007" bIns="46003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19462" name="Text Box 4"/>
          <p:cNvSpPr txBox="1">
            <a:spLocks noChangeArrowheads="1"/>
          </p:cNvSpPr>
          <p:nvPr/>
        </p:nvSpPr>
        <p:spPr bwMode="auto">
          <a:xfrm>
            <a:off x="1" y="0"/>
            <a:ext cx="1595" cy="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558" tIns="45279" rIns="90558" bIns="45279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fld id="{2ED55ED1-D2F3-428E-BBE6-F56ED206DA66}" type="slidenum">
              <a:rPr lang="fr-FR" altLang="fr-FR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>
                <a:buClrTx/>
                <a:buFontTx/>
                <a:buNone/>
              </a:pPr>
              <a:t>10</a:t>
            </a:fld>
            <a:endParaRPr lang="fr-FR" altLang="fr-FR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Espace réservé des notes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49374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30191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90225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50260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910294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45203C95-98EE-409B-A72A-C29C40EC9C15}" type="slidenum">
              <a:rPr lang="fr-FR" altLang="fr-FR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11</a:t>
            </a:fld>
            <a:endParaRPr lang="fr-FR" altLang="fr-F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7" name="Text Box 1"/>
          <p:cNvSpPr txBox="1">
            <a:spLocks noChangeArrowheads="1"/>
          </p:cNvSpPr>
          <p:nvPr/>
        </p:nvSpPr>
        <p:spPr bwMode="auto">
          <a:xfrm>
            <a:off x="4298121" y="11128425"/>
            <a:ext cx="3291769" cy="580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08ED355E-675C-44AF-8F7D-F8EA61329BF1}" type="slidenum">
              <a:rPr lang="fr-FR" altLang="fr-FR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11</a:t>
            </a:fld>
            <a:endParaRPr lang="fr-FR" altLang="fr-FR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9" name="Text Box 3"/>
          <p:cNvSpPr txBox="1">
            <a:spLocks noChangeArrowheads="1"/>
          </p:cNvSpPr>
          <p:nvPr/>
        </p:nvSpPr>
        <p:spPr bwMode="auto">
          <a:xfrm>
            <a:off x="1" y="-2012440"/>
            <a:ext cx="1595" cy="10022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07" tIns="46003" rIns="92007" bIns="46003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1" y="0"/>
            <a:ext cx="1595" cy="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558" tIns="45279" rIns="90558" bIns="45279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fld id="{2C9C491A-E556-4DCA-9DD3-B2DA9CAEA009}" type="slidenum">
              <a:rPr lang="fr-FR" altLang="fr-FR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>
                <a:buClrTx/>
                <a:buFontTx/>
                <a:buNone/>
              </a:pPr>
              <a:t>11</a:t>
            </a:fld>
            <a:endParaRPr lang="fr-FR" altLang="fr-FR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Espace réservé des notes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14551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30191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90225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50260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910294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3A447CDD-43B0-41DB-9680-589D4A885CCE}" type="slidenum">
              <a:rPr lang="fr-FR" altLang="fr-FR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12</a:t>
            </a:fld>
            <a:endParaRPr lang="fr-FR" altLang="fr-F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3" name="Text Box 1"/>
          <p:cNvSpPr txBox="1">
            <a:spLocks noChangeArrowheads="1"/>
          </p:cNvSpPr>
          <p:nvPr/>
        </p:nvSpPr>
        <p:spPr bwMode="auto">
          <a:xfrm>
            <a:off x="4298121" y="11128425"/>
            <a:ext cx="3291769" cy="580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E8AC5261-6CA6-4CEC-A132-213B5528AF88}" type="slidenum">
              <a:rPr lang="fr-FR" altLang="fr-FR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12</a:t>
            </a:fld>
            <a:endParaRPr lang="fr-FR" altLang="fr-FR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1" y="-2012440"/>
            <a:ext cx="1595" cy="10022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07" tIns="46003" rIns="92007" bIns="46003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1" y="0"/>
            <a:ext cx="1595" cy="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558" tIns="45279" rIns="90558" bIns="45279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fld id="{83D2E03E-C708-4058-9EF2-F4515F6FC928}" type="slidenum">
              <a:rPr lang="fr-FR" altLang="fr-FR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>
                <a:buClrTx/>
                <a:buFontTx/>
                <a:buNone/>
              </a:pPr>
              <a:t>12</a:t>
            </a:fld>
            <a:endParaRPr lang="fr-FR" altLang="fr-FR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Espace réservé des notes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8059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30191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90225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50260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910294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54AB3C23-AACF-48E5-BBF0-E4D172617081}" type="slidenum">
              <a:rPr lang="fr-FR" altLang="fr-FR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13</a:t>
            </a:fld>
            <a:endParaRPr lang="fr-FR" altLang="fr-F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3" name="Text Box 1"/>
          <p:cNvSpPr txBox="1">
            <a:spLocks noChangeArrowheads="1"/>
          </p:cNvSpPr>
          <p:nvPr/>
        </p:nvSpPr>
        <p:spPr bwMode="auto">
          <a:xfrm>
            <a:off x="4298121" y="11128425"/>
            <a:ext cx="3291769" cy="580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1BB66A68-7A63-4A56-B1D6-C4E53D90E200}" type="slidenum">
              <a:rPr lang="fr-FR" altLang="fr-FR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13</a:t>
            </a:fld>
            <a:endParaRPr lang="fr-FR" altLang="fr-FR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1" y="-2012440"/>
            <a:ext cx="1595" cy="10022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07" tIns="46003" rIns="92007" bIns="46003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1" y="0"/>
            <a:ext cx="1595" cy="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558" tIns="45279" rIns="90558" bIns="45279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fld id="{A6312F10-1FB9-4940-BEDB-1530D794D0AC}" type="slidenum">
              <a:rPr lang="fr-FR" altLang="fr-FR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>
                <a:buClrTx/>
                <a:buFontTx/>
                <a:buNone/>
              </a:pPr>
              <a:t>13</a:t>
            </a:fld>
            <a:endParaRPr lang="fr-FR" altLang="fr-FR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Espace réservé des notes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Question. Service civiques :</a:t>
            </a:r>
            <a:r>
              <a:rPr lang="fr-FR" baseline="0" dirty="0" smtClean="0"/>
              <a:t> qui paye ? 110 € . Remerciements à A Laur qui annonce la subvention de 90 € par service civique .</a:t>
            </a:r>
          </a:p>
          <a:p>
            <a:endParaRPr lang="fr-FR" baseline="0" dirty="0" smtClean="0"/>
          </a:p>
          <a:p>
            <a:r>
              <a:rPr lang="fr-FR" baseline="0" dirty="0" smtClean="0"/>
              <a:t>Le budget prévisionnel  2019-2020 est adopté à l’unanimité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05627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30191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90225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50260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910294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505FFEE7-7346-4D31-81AD-6E441ECD515A}" type="slidenum">
              <a:rPr lang="fr-FR" altLang="fr-FR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14</a:t>
            </a:fld>
            <a:endParaRPr lang="fr-FR" altLang="fr-F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5" name="Text Box 1"/>
          <p:cNvSpPr txBox="1">
            <a:spLocks noChangeArrowheads="1"/>
          </p:cNvSpPr>
          <p:nvPr/>
        </p:nvSpPr>
        <p:spPr bwMode="auto">
          <a:xfrm>
            <a:off x="4298121" y="11128425"/>
            <a:ext cx="3291769" cy="580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E5FE0781-5BA2-4DC8-B1E7-DAB6445E448A}" type="slidenum">
              <a:rPr lang="fr-FR" altLang="fr-FR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14</a:t>
            </a:fld>
            <a:endParaRPr lang="fr-FR" altLang="fr-FR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1" y="-2012440"/>
            <a:ext cx="1595" cy="10022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07" tIns="46003" rIns="92007" bIns="46003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1" y="0"/>
            <a:ext cx="1595" cy="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558" tIns="45279" rIns="90558" bIns="45279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fld id="{0FB35DA6-9332-40C7-A5D3-BD3ECC6229A9}" type="slidenum">
              <a:rPr lang="fr-FR" altLang="fr-FR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>
                <a:buClrTx/>
                <a:buFontTx/>
                <a:buNone/>
              </a:pPr>
              <a:t>14</a:t>
            </a:fld>
            <a:endParaRPr lang="fr-FR" altLang="fr-FR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355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59150" y="5564213"/>
            <a:ext cx="6071593" cy="5266781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altLang="fr-FR" dirty="0" smtClean="0">
                <a:latin typeface="Times New Roman" panose="02020603050405020304" pitchFamily="18" charset="0"/>
              </a:rPr>
              <a:t> Après quelques corrections, on varie peu. Incertitudes : partenariat, accroissement sélections, formations, arrêt des aides à l’emploi.</a:t>
            </a:r>
          </a:p>
          <a:p>
            <a:endParaRPr lang="fr-FR" altLang="fr-FR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927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30191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90225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50260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910294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52FAC4F3-7F3B-4A2C-9477-B6153213322C}" type="slidenum">
              <a:rPr lang="fr-FR" altLang="fr-FR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2</a:t>
            </a:fld>
            <a:endParaRPr lang="fr-FR" altLang="fr-F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3" name="Text Box 1"/>
          <p:cNvSpPr txBox="1">
            <a:spLocks noChangeArrowheads="1"/>
          </p:cNvSpPr>
          <p:nvPr/>
        </p:nvSpPr>
        <p:spPr bwMode="auto">
          <a:xfrm>
            <a:off x="4298121" y="11128425"/>
            <a:ext cx="3291769" cy="580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2E39B3B7-4759-4133-8182-100A2BC8075B}" type="slidenum">
              <a:rPr lang="fr-FR" altLang="fr-FR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2</a:t>
            </a:fld>
            <a:endParaRPr lang="fr-FR" altLang="fr-FR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" y="-2012440"/>
            <a:ext cx="1595" cy="10022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07" tIns="46003" rIns="92007" bIns="46003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1" y="0"/>
            <a:ext cx="1595" cy="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558" tIns="45279" rIns="90558" bIns="45279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fld id="{3A2C4F35-FF39-4EEA-8BA5-3ED422B0AC93}" type="slidenum">
              <a:rPr lang="fr-FR" altLang="fr-FR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>
                <a:buClrTx/>
                <a:buFontTx/>
                <a:buNone/>
              </a:pPr>
              <a:t>2</a:t>
            </a:fld>
            <a:endParaRPr lang="fr-FR" altLang="fr-FR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Espace réservé des notes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Yves Coulomb commente les </a:t>
            </a:r>
            <a:r>
              <a:rPr lang="fr-FR" baseline="0" dirty="0" smtClean="0"/>
              <a:t> chiffres de juillet </a:t>
            </a:r>
            <a:r>
              <a:rPr lang="fr-FR" dirty="0" smtClean="0"/>
              <a:t>2018 à  juin</a:t>
            </a:r>
            <a:r>
              <a:rPr lang="fr-FR" baseline="0" dirty="0" smtClean="0"/>
              <a:t> 2019.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0070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30191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90225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50260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910294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E9B83279-D4D6-4C53-B92E-B7ECB9BFE12F}" type="slidenum">
              <a:rPr lang="fr-FR" altLang="fr-FR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3</a:t>
            </a:fld>
            <a:endParaRPr lang="fr-FR" altLang="fr-F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7" name="Text Box 1"/>
          <p:cNvSpPr txBox="1">
            <a:spLocks noChangeArrowheads="1"/>
          </p:cNvSpPr>
          <p:nvPr/>
        </p:nvSpPr>
        <p:spPr bwMode="auto">
          <a:xfrm>
            <a:off x="4298121" y="11128425"/>
            <a:ext cx="3291769" cy="580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22C24E2C-8F8E-44EE-9A2D-6AE812E18CA1}" type="slidenum">
              <a:rPr lang="fr-FR" altLang="fr-FR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3</a:t>
            </a:fld>
            <a:endParaRPr lang="fr-FR" altLang="fr-FR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1" y="-2012440"/>
            <a:ext cx="1595" cy="10022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07" tIns="46003" rIns="92007" bIns="46003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1" y="0"/>
            <a:ext cx="1595" cy="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558" tIns="45279" rIns="90558" bIns="45279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fld id="{AECC1649-8D02-4A57-AB14-D12A6E20A877}" type="slidenum">
              <a:rPr lang="fr-FR" altLang="fr-FR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>
                <a:buClrTx/>
                <a:buFontTx/>
                <a:buNone/>
              </a:pPr>
              <a:t>3</a:t>
            </a:fld>
            <a:endParaRPr lang="fr-FR" altLang="fr-FR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Espace réservé des notes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Yves Coulomb relate le fonctionnement du CD 81. A voir l’arrivée des CTC. Le CD a des réserves (12 mois ailleurs; on reste sur les 9 mois).</a:t>
            </a:r>
          </a:p>
          <a:p>
            <a:r>
              <a:rPr lang="fr-FR" dirty="0" smtClean="0"/>
              <a:t>Alain Rey demande s’il y a des questions dans la salle. </a:t>
            </a:r>
          </a:p>
          <a:p>
            <a:r>
              <a:rPr lang="fr-FR" dirty="0" smtClean="0"/>
              <a:t>Quel est le nombre de salariés ? Salariés 4 et demi équivalent temps plein .</a:t>
            </a:r>
          </a:p>
          <a:p>
            <a:r>
              <a:rPr lang="fr-FR" dirty="0" smtClean="0"/>
              <a:t>Le partenariat : les bases sont là.</a:t>
            </a:r>
          </a:p>
          <a:p>
            <a:r>
              <a:rPr lang="fr-FR" dirty="0" smtClean="0"/>
              <a:t>Les cartons blancs ayant été distribués, on passe au vote. </a:t>
            </a:r>
          </a:p>
          <a:p>
            <a:r>
              <a:rPr lang="fr-FR" dirty="0" smtClean="0"/>
              <a:t>Les</a:t>
            </a:r>
            <a:r>
              <a:rPr lang="fr-FR" baseline="0" dirty="0" smtClean="0"/>
              <a:t> comptes financiers 2018-2019 sont </a:t>
            </a:r>
            <a:r>
              <a:rPr lang="fr-FR" dirty="0" smtClean="0"/>
              <a:t>adoptés à l’unanimité.</a:t>
            </a:r>
          </a:p>
          <a:p>
            <a:r>
              <a:rPr lang="fr-FR" dirty="0" smtClean="0"/>
              <a:t>Remerciements à Yves  Lasserre.</a:t>
            </a:r>
          </a:p>
          <a:p>
            <a:r>
              <a:rPr lang="fr-FR" dirty="0" smtClean="0"/>
              <a:t>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8667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30191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90225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50260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910294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E9B83279-D4D6-4C53-B92E-B7ECB9BFE12F}" type="slidenum">
              <a:rPr lang="fr-FR" altLang="fr-FR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4</a:t>
            </a:fld>
            <a:endParaRPr lang="fr-FR" altLang="fr-F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7" name="Text Box 1"/>
          <p:cNvSpPr txBox="1">
            <a:spLocks noChangeArrowheads="1"/>
          </p:cNvSpPr>
          <p:nvPr/>
        </p:nvSpPr>
        <p:spPr bwMode="auto">
          <a:xfrm>
            <a:off x="4298121" y="11128425"/>
            <a:ext cx="3291769" cy="580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22C24E2C-8F8E-44EE-9A2D-6AE812E18CA1}" type="slidenum">
              <a:rPr lang="fr-FR" altLang="fr-FR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4</a:t>
            </a:fld>
            <a:endParaRPr lang="fr-FR" altLang="fr-FR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1" y="-2012440"/>
            <a:ext cx="1595" cy="10022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07" tIns="46003" rIns="92007" bIns="46003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1" y="0"/>
            <a:ext cx="1595" cy="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558" tIns="45279" rIns="90558" bIns="45279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fld id="{AECC1649-8D02-4A57-AB14-D12A6E20A877}" type="slidenum">
              <a:rPr lang="fr-FR" altLang="fr-FR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>
                <a:buClrTx/>
                <a:buFontTx/>
                <a:buNone/>
              </a:pPr>
              <a:t>4</a:t>
            </a:fld>
            <a:endParaRPr lang="fr-FR" altLang="fr-FR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Espace réservé des notes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Yves Coulomb relate le fonctionnement du CD 81. A voir l’arrivée des CTC. Le CD a des réserves (12 mois ailleurs; on reste sur les 9 mois).</a:t>
            </a:r>
          </a:p>
          <a:p>
            <a:r>
              <a:rPr lang="fr-FR" dirty="0" smtClean="0"/>
              <a:t>Alain Rey demande s’il y a des questions dans la salle. </a:t>
            </a:r>
          </a:p>
          <a:p>
            <a:r>
              <a:rPr lang="fr-FR" dirty="0" smtClean="0"/>
              <a:t>Quel est le nombre de salariés ? Salariés 4 et demi équivalent temps plein .</a:t>
            </a:r>
          </a:p>
          <a:p>
            <a:r>
              <a:rPr lang="fr-FR" dirty="0" smtClean="0"/>
              <a:t>Le partenariat : les bases sont là.</a:t>
            </a:r>
          </a:p>
          <a:p>
            <a:r>
              <a:rPr lang="fr-FR" dirty="0" smtClean="0"/>
              <a:t>Les cartons blancs ayant été distribués, on passe au vote. </a:t>
            </a:r>
          </a:p>
          <a:p>
            <a:r>
              <a:rPr lang="fr-FR" dirty="0" smtClean="0"/>
              <a:t>Les</a:t>
            </a:r>
            <a:r>
              <a:rPr lang="fr-FR" baseline="0" dirty="0" smtClean="0"/>
              <a:t> comptes financiers 2018-2019 sont </a:t>
            </a:r>
            <a:r>
              <a:rPr lang="fr-FR" dirty="0" smtClean="0"/>
              <a:t>adoptés à l’unanimité.</a:t>
            </a:r>
          </a:p>
          <a:p>
            <a:r>
              <a:rPr lang="fr-FR" dirty="0" smtClean="0"/>
              <a:t>Remerciements à Yves  Lasserre.</a:t>
            </a:r>
          </a:p>
          <a:p>
            <a:r>
              <a:rPr lang="fr-FR" dirty="0" smtClean="0"/>
              <a:t>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8667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30191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90225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50260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910294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7ACCE80B-E154-4EFC-A659-686A4D16601B}" type="slidenum">
              <a:rPr lang="fr-FR" altLang="fr-FR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5</a:t>
            </a:fld>
            <a:endParaRPr lang="fr-FR" altLang="fr-F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1" name="Text Box 1"/>
          <p:cNvSpPr txBox="1">
            <a:spLocks noChangeArrowheads="1"/>
          </p:cNvSpPr>
          <p:nvPr/>
        </p:nvSpPr>
        <p:spPr bwMode="auto">
          <a:xfrm>
            <a:off x="4298121" y="11128425"/>
            <a:ext cx="3291769" cy="580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3A555321-145E-426C-9FF3-F27F3573D7D8}" type="slidenum">
              <a:rPr lang="fr-FR" altLang="fr-FR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5</a:t>
            </a:fld>
            <a:endParaRPr lang="fr-FR" altLang="fr-FR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3" name="Text Box 3"/>
          <p:cNvSpPr txBox="1">
            <a:spLocks noChangeArrowheads="1"/>
          </p:cNvSpPr>
          <p:nvPr/>
        </p:nvSpPr>
        <p:spPr bwMode="auto">
          <a:xfrm>
            <a:off x="1" y="-2012440"/>
            <a:ext cx="1595" cy="10022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07" tIns="46003" rIns="92007" bIns="46003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1" y="0"/>
            <a:ext cx="1595" cy="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558" tIns="45279" rIns="90558" bIns="45279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fld id="{7D844C5E-3C1C-471C-82C5-0F842B24232E}" type="slidenum">
              <a:rPr lang="fr-FR" altLang="fr-FR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>
                <a:buClrTx/>
                <a:buFontTx/>
                <a:buNone/>
              </a:pPr>
              <a:t>5</a:t>
            </a:fld>
            <a:endParaRPr lang="fr-FR" altLang="fr-FR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17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59150" y="5564213"/>
            <a:ext cx="6071593" cy="5266781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fr-FR" altLang="fr-FR" dirty="0" smtClean="0">
                <a:latin typeface="Times New Roman" panose="02020603050405020304" pitchFamily="18" charset="0"/>
              </a:rPr>
              <a:t>La présentation est faite par masses. Yves Coulomb détaille chaque masse pour les charges et les produits. Il salue l’importance des aides (le Conseil départemental fournit  un tiers des subventions ; puis</a:t>
            </a:r>
            <a:r>
              <a:rPr lang="fr-FR" altLang="fr-FR" baseline="0" dirty="0" smtClean="0">
                <a:latin typeface="Times New Roman" panose="02020603050405020304" pitchFamily="18" charset="0"/>
              </a:rPr>
              <a:t> la </a:t>
            </a:r>
            <a:r>
              <a:rPr lang="fr-FR" altLang="fr-FR" dirty="0" smtClean="0">
                <a:latin typeface="Times New Roman" panose="02020603050405020304" pitchFamily="18" charset="0"/>
              </a:rPr>
              <a:t>FFR et la LOR. Le trésorier annonce les volumes de subvention à l’avenir.</a:t>
            </a:r>
          </a:p>
          <a:p>
            <a:endParaRPr lang="fr-FR" altLang="fr-FR" dirty="0" smtClean="0">
              <a:latin typeface="Times New Roman" panose="02020603050405020304" pitchFamily="18" charset="0"/>
            </a:endParaRPr>
          </a:p>
          <a:p>
            <a:endParaRPr lang="fr-FR" altLang="fr-FR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4816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30191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90225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50260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910294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404D7FDD-86E4-4E74-9D25-D03FFA6D8F99}" type="slidenum">
              <a:rPr lang="fr-FR" altLang="fr-FR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6</a:t>
            </a:fld>
            <a:endParaRPr lang="fr-FR" altLang="fr-F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5" name="Text Box 1"/>
          <p:cNvSpPr txBox="1">
            <a:spLocks noChangeArrowheads="1"/>
          </p:cNvSpPr>
          <p:nvPr/>
        </p:nvSpPr>
        <p:spPr bwMode="auto">
          <a:xfrm>
            <a:off x="4298121" y="11128425"/>
            <a:ext cx="3291769" cy="580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40C55813-022B-447A-AAA3-B4850458494C}" type="slidenum">
              <a:rPr lang="fr-FR" altLang="fr-FR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6</a:t>
            </a:fld>
            <a:endParaRPr lang="fr-FR" altLang="fr-FR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1" y="-2012440"/>
            <a:ext cx="1595" cy="10022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07" tIns="46003" rIns="92007" bIns="46003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1" y="0"/>
            <a:ext cx="1595" cy="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558" tIns="45279" rIns="90558" bIns="45279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fld id="{D0EE880D-1FD4-41CC-9B2C-E382AF937A0F}" type="slidenum">
              <a:rPr lang="fr-FR" altLang="fr-FR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>
                <a:buClrTx/>
                <a:buFontTx/>
                <a:buNone/>
              </a:pPr>
              <a:t>6</a:t>
            </a:fld>
            <a:endParaRPr lang="fr-FR" altLang="fr-FR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Espace réservé des notes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13175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30191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90225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50260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910294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8D85A864-C081-4D6A-A0F8-6C3230E15FE6}" type="slidenum">
              <a:rPr lang="fr-FR" altLang="fr-FR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7</a:t>
            </a:fld>
            <a:endParaRPr lang="fr-FR" altLang="fr-F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1" name="Text Box 1"/>
          <p:cNvSpPr txBox="1">
            <a:spLocks noChangeArrowheads="1"/>
          </p:cNvSpPr>
          <p:nvPr/>
        </p:nvSpPr>
        <p:spPr bwMode="auto">
          <a:xfrm>
            <a:off x="4298121" y="11128425"/>
            <a:ext cx="3291769" cy="580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B9849AB1-3210-47B1-8263-9E2F575011E8}" type="slidenum">
              <a:rPr lang="fr-FR" altLang="fr-FR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7</a:t>
            </a:fld>
            <a:endParaRPr lang="fr-FR" altLang="fr-FR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1" y="-2012440"/>
            <a:ext cx="1595" cy="10022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07" tIns="46003" rIns="92007" bIns="46003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1" y="0"/>
            <a:ext cx="1595" cy="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558" tIns="45279" rIns="90558" bIns="45279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fld id="{BC22219D-494D-4EB4-9D62-76095F4D6F5F}" type="slidenum">
              <a:rPr lang="fr-FR" altLang="fr-FR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>
                <a:buClrTx/>
                <a:buFontTx/>
                <a:buNone/>
              </a:pPr>
              <a:t>7</a:t>
            </a:fld>
            <a:endParaRPr lang="fr-FR" altLang="fr-FR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Espace réservé des notes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Les subventions et les activités sont à mettre en évidence.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77708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30191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90225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50260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910294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8D85A864-C081-4D6A-A0F8-6C3230E15FE6}" type="slidenum">
              <a:rPr lang="fr-FR" altLang="fr-FR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8</a:t>
            </a:fld>
            <a:endParaRPr lang="fr-FR" altLang="fr-F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1" name="Text Box 1"/>
          <p:cNvSpPr txBox="1">
            <a:spLocks noChangeArrowheads="1"/>
          </p:cNvSpPr>
          <p:nvPr/>
        </p:nvSpPr>
        <p:spPr bwMode="auto">
          <a:xfrm>
            <a:off x="4298121" y="11128425"/>
            <a:ext cx="3291769" cy="580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B9849AB1-3210-47B1-8263-9E2F575011E8}" type="slidenum">
              <a:rPr lang="fr-FR" altLang="fr-FR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8</a:t>
            </a:fld>
            <a:endParaRPr lang="fr-FR" altLang="fr-FR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1" y="-2012440"/>
            <a:ext cx="1595" cy="10022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07" tIns="46003" rIns="92007" bIns="46003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1" y="0"/>
            <a:ext cx="1595" cy="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558" tIns="45279" rIns="90558" bIns="45279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fld id="{BC22219D-494D-4EB4-9D62-76095F4D6F5F}" type="slidenum">
              <a:rPr lang="fr-FR" altLang="fr-FR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>
                <a:buClrTx/>
                <a:buFontTx/>
                <a:buNone/>
              </a:pPr>
              <a:t>8</a:t>
            </a:fld>
            <a:endParaRPr lang="fr-FR" altLang="fr-FR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Espace réservé des notes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Les subventions et les activités sont à mettre en évidence.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77708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2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30191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90225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50260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910294" indent="-230017" defTabSz="45204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2048" algn="l"/>
                <a:tab pos="904096" algn="l"/>
                <a:tab pos="1356144" algn="l"/>
                <a:tab pos="1808192" algn="l"/>
                <a:tab pos="2260240" algn="l"/>
                <a:tab pos="2712288" algn="l"/>
                <a:tab pos="3164336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8D85A864-C081-4D6A-A0F8-6C3230E15FE6}" type="slidenum">
              <a:rPr lang="fr-FR" altLang="fr-FR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9</a:t>
            </a:fld>
            <a:endParaRPr lang="fr-FR" altLang="fr-F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1" name="Text Box 1"/>
          <p:cNvSpPr txBox="1">
            <a:spLocks noChangeArrowheads="1"/>
          </p:cNvSpPr>
          <p:nvPr/>
        </p:nvSpPr>
        <p:spPr bwMode="auto">
          <a:xfrm>
            <a:off x="4298121" y="11128425"/>
            <a:ext cx="3291769" cy="580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B9849AB1-3210-47B1-8263-9E2F575011E8}" type="slidenum">
              <a:rPr lang="fr-FR" altLang="fr-FR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9</a:t>
            </a:fld>
            <a:endParaRPr lang="fr-FR" altLang="fr-FR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1" y="-2012440"/>
            <a:ext cx="1595" cy="10022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07" tIns="46003" rIns="92007" bIns="46003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1" y="0"/>
            <a:ext cx="1595" cy="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558" tIns="45279" rIns="90558" bIns="45279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fld id="{BC22219D-494D-4EB4-9D62-76095F4D6F5F}" type="slidenum">
              <a:rPr lang="fr-FR" altLang="fr-FR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>
                <a:buClrTx/>
                <a:buFontTx/>
                <a:buNone/>
              </a:pPr>
              <a:t>9</a:t>
            </a:fld>
            <a:endParaRPr lang="fr-FR" altLang="fr-FR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Espace réservé des notes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Les subventions et les activités sont à mettre en évidence.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7770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8C351-9B06-4239-AF5C-AB15F0BBA879}" type="datetimeFigureOut">
              <a:rPr lang="fr-FR" smtClean="0"/>
              <a:t>16/09/2024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E5668-8DB6-44B6-96C5-3EA5688160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0588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8C351-9B06-4239-AF5C-AB15F0BBA879}" type="datetimeFigureOut">
              <a:rPr lang="fr-FR" smtClean="0"/>
              <a:t>16/09/2024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E5668-8DB6-44B6-96C5-3EA5688160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210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8C351-9B06-4239-AF5C-AB15F0BBA879}" type="datetimeFigureOut">
              <a:rPr lang="fr-FR" smtClean="0"/>
              <a:t>16/09/2024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E5668-8DB6-44B6-96C5-3EA5688160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0595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8C351-9B06-4239-AF5C-AB15F0BBA879}" type="datetimeFigureOut">
              <a:rPr lang="fr-FR" smtClean="0"/>
              <a:t>16/09/2024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E5668-8DB6-44B6-96C5-3EA5688160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759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8C351-9B06-4239-AF5C-AB15F0BBA879}" type="datetimeFigureOut">
              <a:rPr lang="fr-FR" smtClean="0"/>
              <a:t>16/09/2024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E5668-8DB6-44B6-96C5-3EA5688160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7831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8C351-9B06-4239-AF5C-AB15F0BBA879}" type="datetimeFigureOut">
              <a:rPr lang="fr-FR" smtClean="0"/>
              <a:t>16/09/2024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E5668-8DB6-44B6-96C5-3EA5688160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8029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8C351-9B06-4239-AF5C-AB15F0BBA879}" type="datetimeFigureOut">
              <a:rPr lang="fr-FR" smtClean="0"/>
              <a:t>16/09/2024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E5668-8DB6-44B6-96C5-3EA5688160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1542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8C351-9B06-4239-AF5C-AB15F0BBA879}" type="datetimeFigureOut">
              <a:rPr lang="fr-FR" smtClean="0"/>
              <a:t>16/09/2024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E5668-8DB6-44B6-96C5-3EA5688160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96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8C351-9B06-4239-AF5C-AB15F0BBA879}" type="datetimeFigureOut">
              <a:rPr lang="fr-FR" smtClean="0"/>
              <a:t>16/09/2024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E5668-8DB6-44B6-96C5-3EA5688160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0900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8C351-9B06-4239-AF5C-AB15F0BBA879}" type="datetimeFigureOut">
              <a:rPr lang="fr-FR" smtClean="0"/>
              <a:t>16/09/2024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E5668-8DB6-44B6-96C5-3EA5688160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1017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8C351-9B06-4239-AF5C-AB15F0BBA879}" type="datetimeFigureOut">
              <a:rPr lang="fr-FR" smtClean="0"/>
              <a:t>16/09/2024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E5668-8DB6-44B6-96C5-3EA5688160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301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8C351-9B06-4239-AF5C-AB15F0BBA879}" type="datetimeFigureOut">
              <a:rPr lang="fr-FR" smtClean="0"/>
              <a:t>16/09/2024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E5668-8DB6-44B6-96C5-3EA5688160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3394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image" Target="../media/image1.png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Relationship Id="rId9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0.xml"/><Relationship Id="rId3" Type="http://schemas.openxmlformats.org/officeDocument/2006/relationships/image" Target="../media/image1.png"/><Relationship Id="rId7" Type="http://schemas.openxmlformats.org/officeDocument/2006/relationships/chart" Target="../charts/chart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Relationship Id="rId9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2112419" y="2739174"/>
            <a:ext cx="7772400" cy="1140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fr-FR" altLang="fr-FR" sz="4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ASSEMBLEE GENERALE FINANCIERE</a:t>
            </a:r>
            <a:r>
              <a:rPr lang="fr-FR" altLang="fr-FR" sz="440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fr-FR" altLang="fr-FR" sz="440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fr-FR" altLang="fr-FR" sz="2800" smtClean="0">
                <a:solidFill>
                  <a:srgbClr val="000000"/>
                </a:solidFill>
                <a:latin typeface="Calibri" panose="020F0502020204030204" pitchFamily="34" charset="0"/>
              </a:rPr>
              <a:t>9 </a:t>
            </a:r>
            <a:r>
              <a:rPr lang="fr-FR" altLang="fr-FR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septembre 2024 - Labruguière</a:t>
            </a:r>
            <a:endParaRPr lang="fr-FR" altLang="fr-FR" sz="2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1981200" y="6327039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fr-FR" altLang="fr-FR" dirty="0" smtClean="0">
                <a:solidFill>
                  <a:srgbClr val="000000"/>
                </a:solidFill>
                <a:latin typeface="Calibri" panose="020F0502020204030204" pitchFamily="34" charset="0"/>
              </a:rPr>
              <a:t>09/09/2024</a:t>
            </a:r>
          </a:p>
          <a:p>
            <a:pPr eaLnBrk="1" hangingPunct="1">
              <a:buClrTx/>
              <a:buFontTx/>
              <a:buNone/>
            </a:pPr>
            <a:endParaRPr lang="fr-FR" altLang="fr-FR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buClrTx/>
              <a:buFontTx/>
              <a:buNone/>
            </a:pPr>
            <a:endParaRPr lang="fr-FR" altLang="fr-FR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4648200" y="6356351"/>
            <a:ext cx="5562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fr-FR" altLang="fr-FR" dirty="0">
                <a:solidFill>
                  <a:srgbClr val="000000"/>
                </a:solidFill>
                <a:latin typeface="Calibri" panose="020F0502020204030204" pitchFamily="34" charset="0"/>
              </a:rPr>
              <a:t>CD81 - Assemblée générale </a:t>
            </a:r>
            <a:r>
              <a:rPr lang="fr-FR" altLang="fr-FR" dirty="0" smtClean="0">
                <a:solidFill>
                  <a:srgbClr val="000000"/>
                </a:solidFill>
                <a:latin typeface="Calibri" panose="020F0502020204030204" pitchFamily="34" charset="0"/>
              </a:rPr>
              <a:t>financière 2023/2024</a:t>
            </a:r>
            <a:endParaRPr lang="fr-FR" altLang="fr-FR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 flipH="1">
            <a:off x="10210800" y="6356351"/>
            <a:ext cx="1524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4103" name="Text Box 6"/>
          <p:cNvSpPr txBox="1">
            <a:spLocks noChangeArrowheads="1"/>
          </p:cNvSpPr>
          <p:nvPr/>
        </p:nvSpPr>
        <p:spPr bwMode="auto">
          <a:xfrm>
            <a:off x="2895600" y="4519748"/>
            <a:ext cx="6400800" cy="1119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33375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fr-FR" altLang="fr-FR" sz="3200" i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eaLnBrk="1" hangingPunct="1">
              <a:buClrTx/>
              <a:buFontTx/>
              <a:buNone/>
            </a:pPr>
            <a:r>
              <a:rPr lang="fr-FR" altLang="fr-FR" sz="3200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Adoption des comptes financiers</a:t>
            </a:r>
          </a:p>
        </p:txBody>
      </p:sp>
      <p:pic>
        <p:nvPicPr>
          <p:cNvPr id="410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2527" y="575471"/>
            <a:ext cx="2830422" cy="2275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8D549-51B2-41A9-8264-ED127BC27A2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78652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4114800" y="579549"/>
            <a:ext cx="4939048" cy="682581"/>
          </a:xfrm>
          <a:prstGeom prst="rect">
            <a:avLst/>
          </a:prstGeom>
          <a:noFill/>
          <a:ln w="28575" cap="sq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fr-FR" altLang="fr-FR" sz="32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TRESORERIE</a:t>
            </a:r>
            <a:endParaRPr lang="fr-FR" altLang="fr-FR" sz="3200" b="1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414" y="150813"/>
            <a:ext cx="1895475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1981200" y="6356351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fr-FR" altLang="fr-FR" dirty="0" smtClean="0">
                <a:solidFill>
                  <a:srgbClr val="000000"/>
                </a:solidFill>
                <a:latin typeface="Calibri" panose="020F0502020204030204" pitchFamily="34" charset="0"/>
              </a:rPr>
              <a:t>09/09/2024</a:t>
            </a:r>
          </a:p>
          <a:p>
            <a:pPr eaLnBrk="1" hangingPunct="1">
              <a:buClrTx/>
              <a:buFontTx/>
              <a:buNone/>
            </a:pPr>
            <a:endParaRPr lang="fr-FR" altLang="fr-FR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buClrTx/>
              <a:buFontTx/>
              <a:buNone/>
            </a:pPr>
            <a:endParaRPr lang="fr-FR" altLang="fr-FR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4648200" y="6356351"/>
            <a:ext cx="56388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fr-FR" altLang="fr-FR" dirty="0">
                <a:solidFill>
                  <a:srgbClr val="000000"/>
                </a:solidFill>
                <a:latin typeface="Calibri" panose="020F0502020204030204" pitchFamily="34" charset="0"/>
              </a:rPr>
              <a:t>CD81 - Assemblée générale </a:t>
            </a:r>
            <a:r>
              <a:rPr lang="fr-FR" altLang="fr-FR" dirty="0" smtClean="0">
                <a:solidFill>
                  <a:srgbClr val="000000"/>
                </a:solidFill>
                <a:latin typeface="Calibri" panose="020F0502020204030204" pitchFamily="34" charset="0"/>
              </a:rPr>
              <a:t>financière 2023/2024</a:t>
            </a:r>
            <a:endParaRPr lang="fr-FR" altLang="fr-F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buClrTx/>
              <a:buFontTx/>
              <a:buNone/>
            </a:pPr>
            <a:endParaRPr lang="fr-FR" altLang="fr-FR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 flipH="1">
            <a:off x="10210800" y="6356351"/>
            <a:ext cx="76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graphicFrame>
        <p:nvGraphicFramePr>
          <p:cNvPr id="11270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383502"/>
              </p:ext>
            </p:extLst>
          </p:nvPr>
        </p:nvGraphicFramePr>
        <p:xfrm>
          <a:off x="1981200" y="1674812"/>
          <a:ext cx="8012805" cy="4172195"/>
        </p:xfrm>
        <a:graphic>
          <a:graphicData uri="http://schemas.openxmlformats.org/drawingml/2006/table">
            <a:tbl>
              <a:tblPr/>
              <a:tblGrid>
                <a:gridCol w="2919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3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98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60543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54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r-FR" alt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Microsoft YaHei" pitchFamily="32" charset="-122"/>
                      </a:endParaRPr>
                    </a:p>
                  </a:txBody>
                  <a:tcPr marL="90000" marR="90000" marT="457236" marB="468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54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pitchFamily="32" charset="-122"/>
                        </a:rPr>
                        <a:t>30 juin 2023</a:t>
                      </a:r>
                    </a:p>
                  </a:txBody>
                  <a:tcPr marL="90000" marR="90000" marT="457236" marB="468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54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pitchFamily="32" charset="-122"/>
                        </a:rPr>
                        <a:t>30 juin 2024</a:t>
                      </a:r>
                    </a:p>
                  </a:txBody>
                  <a:tcPr marL="90000" marR="90000" marT="457236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8899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54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pitchFamily="32" charset="-122"/>
                        </a:rPr>
                        <a:t>Comptes courants</a:t>
                      </a:r>
                    </a:p>
                  </a:txBody>
                  <a:tcPr marL="90000" marR="90000" marT="457236" marB="468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pitchFamily="32" charset="-122"/>
                          <a:cs typeface="Arial" charset="0"/>
                        </a:rPr>
                        <a:t>143 128 €</a:t>
                      </a:r>
                    </a:p>
                  </a:txBody>
                  <a:tcPr marL="90000" marR="90000" marT="368082" marB="468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pitchFamily="32" charset="-122"/>
                          <a:cs typeface="Arial" charset="0"/>
                        </a:rPr>
                        <a:t>155 283 €</a:t>
                      </a:r>
                    </a:p>
                  </a:txBody>
                  <a:tcPr marL="90000" marR="90000" marT="368082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6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8899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54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pitchFamily="32" charset="-122"/>
                        </a:rPr>
                        <a:t>Livrets d’épargne</a:t>
                      </a:r>
                    </a:p>
                  </a:txBody>
                  <a:tcPr marL="90000" marR="90000" marT="457236" marB="468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pitchFamily="32" charset="-122"/>
                          <a:cs typeface="Arial" charset="0"/>
                        </a:rPr>
                        <a:t>150 388 €</a:t>
                      </a:r>
                    </a:p>
                  </a:txBody>
                  <a:tcPr marL="90000" marR="90000" marT="368082" marB="468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pitchFamily="32" charset="-122"/>
                          <a:cs typeface="Arial" charset="0"/>
                        </a:rPr>
                        <a:t>154 873 €</a:t>
                      </a:r>
                    </a:p>
                  </a:txBody>
                  <a:tcPr marL="90000" marR="90000" marT="368082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3854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54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pitchFamily="32" charset="-122"/>
                        </a:rPr>
                        <a:t>TOTAL</a:t>
                      </a:r>
                    </a:p>
                  </a:txBody>
                  <a:tcPr marL="90000" marR="90000" marT="457236" marB="468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pitchFamily="32" charset="-122"/>
                          <a:cs typeface="Arial" charset="0"/>
                        </a:rPr>
                        <a:t>293 516 €</a:t>
                      </a:r>
                    </a:p>
                  </a:txBody>
                  <a:tcPr marL="90000" marR="90000" marT="368082" marB="46800" anchor="ctr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Microsoft YaHei" pitchFamily="32" charset="-122"/>
                          <a:cs typeface="Arial" charset="0"/>
                        </a:rPr>
                        <a:t>310 156 €</a:t>
                      </a:r>
                    </a:p>
                  </a:txBody>
                  <a:tcPr marL="90000" marR="90000" marT="368082" marB="4680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8D549-51B2-41A9-8264-ED127BC27A2F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45059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3528811" y="82550"/>
            <a:ext cx="5859888" cy="577850"/>
          </a:xfrm>
          <a:prstGeom prst="rect">
            <a:avLst/>
          </a:prstGeom>
          <a:noFill/>
          <a:ln w="28575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fr-FR" altLang="fr-FR" sz="32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CHARGES 2023/2024</a:t>
            </a:r>
            <a:endParaRPr lang="fr-FR" altLang="fr-FR" sz="3200" b="1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014" y="146050"/>
            <a:ext cx="1895475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1981200" y="6356351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4343400" y="6492876"/>
            <a:ext cx="37338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351750"/>
              </p:ext>
            </p:extLst>
          </p:nvPr>
        </p:nvGraphicFramePr>
        <p:xfrm>
          <a:off x="3648075" y="836613"/>
          <a:ext cx="5480050" cy="57785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41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8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0749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Charges</a:t>
                      </a:r>
                    </a:p>
                  </a:txBody>
                  <a:tcPr marL="0" marR="0" marT="77211" marB="0" anchor="b" horzOverflow="overflow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2023/2024</a:t>
                      </a:r>
                    </a:p>
                  </a:txBody>
                  <a:tcPr marL="0" marR="0" marT="14224" marB="0" anchor="b" horzOverflow="overflow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417"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F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itchFamily="32" charset="-122"/>
                          <a:cs typeface="Arial" panose="020B0604020202020204" pitchFamily="34" charset="0"/>
                        </a:rPr>
                        <a:t> 60 ACHATS</a:t>
                      </a:r>
                      <a:endParaRPr kumimoji="0" lang="fr-F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icrosoft YaHei" pitchFamily="3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17 306</a:t>
                      </a:r>
                      <a:endParaRPr lang="fr-F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417"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itchFamily="32" charset="-122"/>
                          <a:cs typeface="Arial" panose="020B0604020202020204" pitchFamily="34" charset="0"/>
                        </a:rPr>
                        <a:t>Prestations de services</a:t>
                      </a:r>
                    </a:p>
                  </a:txBody>
                  <a:tcPr marL="9525" marR="9525" marT="952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2758</a:t>
                      </a:r>
                    </a:p>
                  </a:txBody>
                  <a:tcPr marL="9525" marR="9525" marT="9524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417"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itchFamily="32" charset="-122"/>
                          <a:cs typeface="Arial" panose="020B0604020202020204" pitchFamily="34" charset="0"/>
                        </a:rPr>
                        <a:t>Locations</a:t>
                      </a:r>
                    </a:p>
                  </a:txBody>
                  <a:tcPr marL="9525" marR="9525" marT="952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22629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417"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itchFamily="32" charset="-122"/>
                          <a:cs typeface="Arial" panose="020B0604020202020204" pitchFamily="34" charset="0"/>
                        </a:rPr>
                        <a:t>Entretien </a:t>
                      </a:r>
                      <a:r>
                        <a:rPr kumimoji="0" lang="fr-F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itchFamily="32" charset="-122"/>
                          <a:cs typeface="Arial" panose="020B0604020202020204" pitchFamily="34" charset="0"/>
                        </a:rPr>
                        <a:t>réparations</a:t>
                      </a:r>
                      <a:endParaRPr kumimoji="0" lang="fr-FR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icrosoft YaHei" pitchFamily="3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7163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417"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itchFamily="32" charset="-122"/>
                          <a:cs typeface="Arial" panose="020B0604020202020204" pitchFamily="34" charset="0"/>
                        </a:rPr>
                        <a:t>Primes d'assurance</a:t>
                      </a:r>
                    </a:p>
                  </a:txBody>
                  <a:tcPr marL="9525" marR="9525" marT="952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3173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417"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F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itchFamily="32" charset="-122"/>
                          <a:cs typeface="Arial" panose="020B0604020202020204" pitchFamily="34" charset="0"/>
                        </a:rPr>
                        <a:t>Divers</a:t>
                      </a:r>
                      <a:endParaRPr kumimoji="0" lang="fr-FR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icrosoft YaHei" pitchFamily="3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7467</a:t>
                      </a:r>
                    </a:p>
                  </a:txBody>
                  <a:tcPr marL="9525" marR="9525" marT="9524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417"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F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itchFamily="32" charset="-122"/>
                          <a:cs typeface="Arial" panose="020B0604020202020204" pitchFamily="34" charset="0"/>
                        </a:rPr>
                        <a:t>61 SERVICES </a:t>
                      </a:r>
                      <a:r>
                        <a:rPr kumimoji="0" lang="fr-F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itchFamily="32" charset="-122"/>
                          <a:cs typeface="Arial" panose="020B0604020202020204" pitchFamily="34" charset="0"/>
                        </a:rPr>
                        <a:t>EXTERIEURS</a:t>
                      </a:r>
                    </a:p>
                  </a:txBody>
                  <a:tcPr marL="9525" marR="9525" marT="952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r>
                        <a:rPr lang="fr-FR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190</a:t>
                      </a:r>
                      <a:endParaRPr lang="fr-F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417"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F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itchFamily="32" charset="-122"/>
                          <a:cs typeface="Arial" panose="020B0604020202020204" pitchFamily="34" charset="0"/>
                        </a:rPr>
                        <a:t>Honoraires, publicité</a:t>
                      </a:r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itchFamily="32" charset="-122"/>
                          <a:cs typeface="Arial" panose="020B0604020202020204" pitchFamily="34" charset="0"/>
                        </a:rPr>
                        <a:t>, relations publiques</a:t>
                      </a:r>
                    </a:p>
                  </a:txBody>
                  <a:tcPr marL="9525" marR="9525" marT="952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10664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417"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itchFamily="32" charset="-122"/>
                          <a:cs typeface="Arial" panose="020B0604020202020204" pitchFamily="34" charset="0"/>
                        </a:rPr>
                        <a:t>Transports collectifs</a:t>
                      </a:r>
                    </a:p>
                  </a:txBody>
                  <a:tcPr marL="9525" marR="9525" marT="952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8231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417"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itchFamily="32" charset="-122"/>
                          <a:cs typeface="Arial" panose="020B0604020202020204" pitchFamily="34" charset="0"/>
                        </a:rPr>
                        <a:t>Déplacements</a:t>
                      </a:r>
                    </a:p>
                  </a:txBody>
                  <a:tcPr marL="9525" marR="9525" marT="952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45141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417"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itchFamily="32" charset="-122"/>
                          <a:cs typeface="Arial" panose="020B0604020202020204" pitchFamily="34" charset="0"/>
                        </a:rPr>
                        <a:t>Missions</a:t>
                      </a:r>
                      <a:r>
                        <a:rPr kumimoji="0" lang="fr-F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itchFamily="32" charset="-122"/>
                          <a:cs typeface="Arial" panose="020B0604020202020204" pitchFamily="34" charset="0"/>
                        </a:rPr>
                        <a:t>, réceptions, repas, goûters</a:t>
                      </a:r>
                      <a:endParaRPr kumimoji="0" lang="fr-FR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icrosoft YaHei" pitchFamily="3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53855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417"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itchFamily="32" charset="-122"/>
                          <a:cs typeface="Arial" panose="020B0604020202020204" pitchFamily="34" charset="0"/>
                        </a:rPr>
                        <a:t>Frais divers</a:t>
                      </a:r>
                    </a:p>
                  </a:txBody>
                  <a:tcPr marL="9525" marR="9525" marT="952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1094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9417"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itchFamily="32" charset="-122"/>
                          <a:cs typeface="Arial" panose="020B0604020202020204" pitchFamily="34" charset="0"/>
                        </a:rPr>
                        <a:t>Billetterie</a:t>
                      </a:r>
                    </a:p>
                  </a:txBody>
                  <a:tcPr marL="9525" marR="9525" marT="952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18935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9417"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itchFamily="32" charset="-122"/>
                          <a:cs typeface="Arial" panose="020B0604020202020204" pitchFamily="34" charset="0"/>
                        </a:rPr>
                        <a:t>Aide aux clubs</a:t>
                      </a:r>
                    </a:p>
                  </a:txBody>
                  <a:tcPr marL="9525" marR="9525" marT="952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22350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9417"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F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itchFamily="3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itchFamily="32" charset="-122"/>
                          <a:cs typeface="Arial" panose="020B0604020202020204" pitchFamily="34" charset="0"/>
                        </a:rPr>
                        <a:t>62 CHARGES </a:t>
                      </a:r>
                      <a:r>
                        <a:rPr kumimoji="0" lang="fr-F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itchFamily="32" charset="-122"/>
                          <a:cs typeface="Arial" panose="020B0604020202020204" pitchFamily="34" charset="0"/>
                        </a:rPr>
                        <a:t>DE FONCTIONNEMENT</a:t>
                      </a:r>
                    </a:p>
                  </a:txBody>
                  <a:tcPr marL="9525" marR="9525" marT="952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160 270</a:t>
                      </a:r>
                      <a:endParaRPr lang="fr-F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9417"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F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itchFamily="32" charset="-122"/>
                          <a:cs typeface="Arial" panose="020B0604020202020204" pitchFamily="34" charset="0"/>
                        </a:rPr>
                        <a:t>63 IMPOTS </a:t>
                      </a:r>
                      <a:r>
                        <a:rPr kumimoji="0" lang="fr-F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itchFamily="32" charset="-122"/>
                          <a:cs typeface="Arial" panose="020B0604020202020204" pitchFamily="34" charset="0"/>
                        </a:rPr>
                        <a:t>ET TAXES</a:t>
                      </a:r>
                    </a:p>
                  </a:txBody>
                  <a:tcPr marL="9525" marR="9525" marT="952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1 416</a:t>
                      </a:r>
                      <a:endParaRPr lang="fr-F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9417"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itchFamily="32" charset="-122"/>
                          <a:cs typeface="Arial" panose="020B0604020202020204" pitchFamily="34" charset="0"/>
                        </a:rPr>
                        <a:t>Salaires</a:t>
                      </a:r>
                    </a:p>
                  </a:txBody>
                  <a:tcPr marL="9525" marR="9525" marT="952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</a:t>
                      </a:r>
                      <a:r>
                        <a:rPr lang="fr-FR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262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9417"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FR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itchFamily="32" charset="-122"/>
                          <a:cs typeface="Arial" panose="020B0604020202020204" pitchFamily="34" charset="0"/>
                        </a:rPr>
                        <a:t>Cotisations sociales</a:t>
                      </a:r>
                    </a:p>
                  </a:txBody>
                  <a:tcPr marL="9525" marR="9525" marT="952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32317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9417"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F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itchFamily="32" charset="-122"/>
                          <a:cs typeface="Arial" panose="020B0604020202020204" pitchFamily="34" charset="0"/>
                        </a:rPr>
                        <a:t>64 CHARGES </a:t>
                      </a:r>
                      <a:r>
                        <a:rPr kumimoji="0" lang="fr-F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itchFamily="32" charset="-122"/>
                          <a:cs typeface="Arial" panose="020B0604020202020204" pitchFamily="34" charset="0"/>
                        </a:rPr>
                        <a:t>DE PERSONNEL</a:t>
                      </a:r>
                    </a:p>
                  </a:txBody>
                  <a:tcPr marL="9525" marR="9525" marT="952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</a:t>
                      </a:r>
                      <a:r>
                        <a:rPr lang="fr-FR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579</a:t>
                      </a:r>
                      <a:endParaRPr lang="fr-F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9417"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F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itchFamily="32" charset="-122"/>
                          <a:cs typeface="Arial" panose="020B0604020202020204" pitchFamily="34" charset="0"/>
                        </a:rPr>
                        <a:t>65/67/68/69 AUTRES </a:t>
                      </a:r>
                      <a:r>
                        <a:rPr kumimoji="0" lang="fr-F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icrosoft YaHei" pitchFamily="32" charset="-122"/>
                          <a:cs typeface="Arial" panose="020B0604020202020204" pitchFamily="34" charset="0"/>
                        </a:rPr>
                        <a:t>CHARGES</a:t>
                      </a:r>
                    </a:p>
                  </a:txBody>
                  <a:tcPr marL="9525" marR="9525" marT="9524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fr-FR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711</a:t>
                      </a:r>
                      <a:endParaRPr lang="fr-F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9417">
                <a:tc>
                  <a:txBody>
                    <a:bodyPr/>
                    <a:lstStyle/>
                    <a:p>
                      <a:pPr algn="l" fontAlgn="b"/>
                      <a:r>
                        <a:rPr kumimoji="0" lang="fr-F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+mn-cs"/>
                        </a:rPr>
                        <a:t>TOTAL</a:t>
                      </a:r>
                    </a:p>
                  </a:txBody>
                  <a:tcPr marL="9525" marR="9525" marT="9524" marB="0" anchor="b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334</a:t>
                      </a:r>
                      <a:r>
                        <a:rPr lang="fr-FR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472</a:t>
                      </a:r>
                      <a:endParaRPr lang="fr-F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4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8D549-51B2-41A9-8264-ED127BC27A2F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8217102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4546242" y="112713"/>
            <a:ext cx="5898524" cy="577850"/>
          </a:xfrm>
          <a:prstGeom prst="rect">
            <a:avLst/>
          </a:prstGeom>
          <a:noFill/>
          <a:ln w="28575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fr-FR" altLang="fr-FR" sz="32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PRODUITS 2023/2024</a:t>
            </a:r>
            <a:endParaRPr lang="fr-FR" altLang="fr-FR" sz="3200" b="1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414" y="115888"/>
            <a:ext cx="1895475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1981200" y="6356351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4648200" y="6356351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graphicFrame>
        <p:nvGraphicFramePr>
          <p:cNvPr id="10246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501816"/>
              </p:ext>
            </p:extLst>
          </p:nvPr>
        </p:nvGraphicFramePr>
        <p:xfrm>
          <a:off x="3541690" y="877883"/>
          <a:ext cx="7862037" cy="5661030"/>
        </p:xfrm>
        <a:graphic>
          <a:graphicData uri="http://schemas.openxmlformats.org/drawingml/2006/table">
            <a:tbl>
              <a:tblPr/>
              <a:tblGrid>
                <a:gridCol w="55417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0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562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Produits</a:t>
                      </a:r>
                    </a:p>
                  </a:txBody>
                  <a:tcPr marL="0" marR="0" marT="77220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2023/2024</a:t>
                      </a:r>
                    </a:p>
                  </a:txBody>
                  <a:tcPr marL="0" marR="0" marT="14225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858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Interventions cohésion sociale</a:t>
                      </a: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26602</a:t>
                      </a: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850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Stages</a:t>
                      </a: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38804</a:t>
                      </a: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518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Challenge </a:t>
                      </a:r>
                      <a:r>
                        <a:rPr kumimoji="0" lang="fr-FR" altLang="fr-F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Batigne</a:t>
                      </a: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pitchFamily="32" charset="-122"/>
                        <a:cs typeface="Arial" charset="0"/>
                      </a:endParaRP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8280</a:t>
                      </a: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181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70 PRODUIT DES ACTIVITES</a:t>
                      </a: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77 434</a:t>
                      </a: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518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Subventions Département</a:t>
                      </a: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62570</a:t>
                      </a: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1850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Subventions Etat</a:t>
                      </a: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25200</a:t>
                      </a: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850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Subventions LOR</a:t>
                      </a: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6041</a:t>
                      </a: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518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Subventions FFR </a:t>
                      </a: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51621</a:t>
                      </a: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1850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Aides à l'emploi</a:t>
                      </a: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9200</a:t>
                      </a: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518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74 </a:t>
                      </a:r>
                      <a:r>
                        <a:rPr kumimoji="0" lang="fr-FR" altLang="fr-F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SUBVENTIONS </a:t>
                      </a: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D'EXPLOITATION</a:t>
                      </a: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154 632</a:t>
                      </a: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1850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Autres produits du Comité</a:t>
                      </a: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36943</a:t>
                      </a: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518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Dons / Cotisations</a:t>
                      </a: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45162</a:t>
                      </a: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185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Billetterie</a:t>
                      </a: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20816</a:t>
                      </a: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1850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75 PRODUITS DE GESTION COURANTE</a:t>
                      </a: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102 921</a:t>
                      </a: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11850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76 PRODUITS FINANCIERS</a:t>
                      </a: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4 484</a:t>
                      </a: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13518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79 TRANSFERTS DE CHARGES</a:t>
                      </a: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1 930</a:t>
                      </a: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18521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TOTAL</a:t>
                      </a: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3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  <a:cs typeface="Arial" charset="0"/>
                        </a:rPr>
                        <a:t>341 402</a:t>
                      </a:r>
                    </a:p>
                  </a:txBody>
                  <a:tcPr marL="0" marR="0" marT="12447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8D549-51B2-41A9-8264-ED127BC27A2F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3924696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3400023" y="695459"/>
            <a:ext cx="7650050" cy="104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fr-FR" altLang="fr-FR" sz="2800" b="1" dirty="0">
                <a:solidFill>
                  <a:srgbClr val="000000"/>
                </a:solidFill>
                <a:latin typeface="Verdana" panose="020B0604030504040204" pitchFamily="34" charset="0"/>
              </a:rPr>
              <a:t>BUDGET PREVISIONNEL </a:t>
            </a:r>
            <a:r>
              <a:rPr lang="fr-FR" altLang="fr-FR" sz="28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2024/2025:       </a:t>
            </a:r>
            <a:r>
              <a:rPr lang="fr-FR" altLang="fr-FR" sz="2800" b="1" dirty="0">
                <a:solidFill>
                  <a:srgbClr val="000000"/>
                </a:solidFill>
                <a:latin typeface="Verdana" panose="020B0604030504040204" pitchFamily="34" charset="0"/>
              </a:rPr>
              <a:t/>
            </a:r>
            <a:br>
              <a:rPr lang="fr-FR" altLang="fr-FR" sz="2800" b="1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fr-FR" altLang="fr-FR" sz="2800" b="1" dirty="0">
                <a:solidFill>
                  <a:srgbClr val="000000"/>
                </a:solidFill>
                <a:latin typeface="Verdana" panose="020B0604030504040204" pitchFamily="34" charset="0"/>
              </a:rPr>
              <a:t>         ELEMENTS SIGNIFICATIFS</a:t>
            </a:r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055" y="214647"/>
            <a:ext cx="1895475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1981200" y="6356351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fr-FR" altLang="fr-FR" dirty="0" smtClean="0">
                <a:solidFill>
                  <a:srgbClr val="000000"/>
                </a:solidFill>
                <a:latin typeface="Calibri" panose="020F0502020204030204" pitchFamily="34" charset="0"/>
              </a:rPr>
              <a:t>09/09/2024</a:t>
            </a:r>
            <a:endParaRPr lang="fr-FR" altLang="fr-FR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4581" name="Text Box 4"/>
          <p:cNvSpPr txBox="1">
            <a:spLocks noChangeArrowheads="1"/>
          </p:cNvSpPr>
          <p:nvPr/>
        </p:nvSpPr>
        <p:spPr bwMode="auto">
          <a:xfrm>
            <a:off x="4648200" y="6356351"/>
            <a:ext cx="575793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fr-FR" altLang="fr-FR" dirty="0">
                <a:solidFill>
                  <a:srgbClr val="000000"/>
                </a:solidFill>
                <a:latin typeface="Calibri" panose="020F0502020204030204" pitchFamily="34" charset="0"/>
              </a:rPr>
              <a:t>CD81 - Assemblée générale </a:t>
            </a:r>
            <a:r>
              <a:rPr lang="fr-FR" altLang="fr-FR" dirty="0" smtClean="0">
                <a:solidFill>
                  <a:srgbClr val="000000"/>
                </a:solidFill>
                <a:latin typeface="Calibri" panose="020F0502020204030204" pitchFamily="34" charset="0"/>
              </a:rPr>
              <a:t>financière 2023/2024</a:t>
            </a:r>
            <a:endParaRPr lang="fr-FR" altLang="fr-FR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981199" y="695459"/>
            <a:ext cx="8811297" cy="5203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1313" indent="-336550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9pPr>
          </a:lstStyle>
          <a:p>
            <a:pPr>
              <a:lnSpc>
                <a:spcPct val="102000"/>
              </a:lnSpc>
              <a:spcAft>
                <a:spcPts val="1425"/>
              </a:spcAft>
              <a:buSzPct val="100000"/>
              <a:defRPr/>
            </a:pPr>
            <a:endParaRPr lang="fr-FR" altLang="fr-FR" sz="2400" dirty="0">
              <a:solidFill>
                <a:srgbClr val="000000"/>
              </a:solidFill>
              <a:latin typeface="Calibri" pitchFamily="32" charset="0"/>
            </a:endParaRPr>
          </a:p>
          <a:p>
            <a:pPr marL="339725" indent="-338138" algn="just">
              <a:lnSpc>
                <a:spcPct val="102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Calibri" pitchFamily="32" charset="0"/>
              <a:buChar char="-"/>
              <a:defRPr/>
            </a:pPr>
            <a:endParaRPr lang="fr-FR" altLang="fr-FR" sz="2000" dirty="0" smtClean="0">
              <a:solidFill>
                <a:srgbClr val="000000"/>
              </a:solidFill>
              <a:latin typeface="Calibri" pitchFamily="32" charset="0"/>
            </a:endParaRPr>
          </a:p>
          <a:p>
            <a:pPr marL="339725" indent="-338138" algn="just">
              <a:lnSpc>
                <a:spcPct val="102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Calibri" pitchFamily="32" charset="0"/>
              <a:buChar char="-"/>
              <a:defRPr/>
            </a:pPr>
            <a:r>
              <a:rPr lang="fr-FR" altLang="fr-FR" sz="2000" dirty="0" smtClean="0">
                <a:solidFill>
                  <a:srgbClr val="000000"/>
                </a:solidFill>
                <a:latin typeface="Calibri" pitchFamily="32" charset="0"/>
              </a:rPr>
              <a:t>Budget </a:t>
            </a:r>
            <a:r>
              <a:rPr lang="fr-FR" altLang="fr-FR" sz="2000" dirty="0">
                <a:solidFill>
                  <a:srgbClr val="000000"/>
                </a:solidFill>
                <a:latin typeface="Calibri" pitchFamily="32" charset="0"/>
              </a:rPr>
              <a:t>prévisionnel </a:t>
            </a:r>
            <a:r>
              <a:rPr lang="fr-FR" altLang="fr-FR" sz="2000" dirty="0" smtClean="0">
                <a:solidFill>
                  <a:srgbClr val="000000"/>
                </a:solidFill>
                <a:latin typeface="Calibri" pitchFamily="32" charset="0"/>
              </a:rPr>
              <a:t>2023/2024 en quasi stabilité (charges 332000 € pour 334000 € en 2023/2024, produits  332000 € pour 341000 € en 2023/2024)</a:t>
            </a:r>
          </a:p>
          <a:p>
            <a:pPr marL="339725" indent="-338138" algn="just">
              <a:lnSpc>
                <a:spcPct val="102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Calibri" pitchFamily="32" charset="0"/>
              <a:buChar char="-"/>
              <a:defRPr/>
            </a:pPr>
            <a:r>
              <a:rPr lang="fr-FR" altLang="fr-FR" sz="2000" dirty="0" smtClean="0">
                <a:solidFill>
                  <a:srgbClr val="000000"/>
                </a:solidFill>
                <a:latin typeface="Calibri" pitchFamily="32" charset="0"/>
              </a:rPr>
              <a:t>Produits : hypothèse d’un maintien à l’identique des subventions des institutionnels et de la tutelle, un niveau constant des recettes des stages été, les 4</a:t>
            </a:r>
            <a:r>
              <a:rPr lang="fr-FR" altLang="fr-FR" sz="2000" baseline="30000" dirty="0" smtClean="0">
                <a:solidFill>
                  <a:srgbClr val="000000"/>
                </a:solidFill>
                <a:latin typeface="Calibri" pitchFamily="32" charset="0"/>
              </a:rPr>
              <a:t>ème</a:t>
            </a:r>
            <a:r>
              <a:rPr lang="fr-FR" altLang="fr-FR" sz="2000" dirty="0" smtClean="0">
                <a:solidFill>
                  <a:srgbClr val="000000"/>
                </a:solidFill>
                <a:latin typeface="Calibri" pitchFamily="32" charset="0"/>
              </a:rPr>
              <a:t> Boucliers de terroir à Pierre-Fabre, générateurs de partenariats/mécénats,  la réalisation stages petites vacances (Toussaint, Pâques)</a:t>
            </a:r>
          </a:p>
          <a:p>
            <a:pPr marL="339725" indent="-338138" algn="just">
              <a:lnSpc>
                <a:spcPct val="102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Calibri" pitchFamily="32" charset="0"/>
              <a:buChar char="-"/>
              <a:defRPr/>
            </a:pPr>
            <a:r>
              <a:rPr lang="fr-FR" altLang="fr-FR" sz="2000" dirty="0" smtClean="0">
                <a:solidFill>
                  <a:srgbClr val="000000"/>
                </a:solidFill>
                <a:latin typeface="Calibri" pitchFamily="32" charset="0"/>
              </a:rPr>
              <a:t>Charges : poursuite de la maîtrise des dépenses de fonctionnement : carburant, frais de déplacements, frais de « bouche », frais de structure</a:t>
            </a:r>
          </a:p>
          <a:p>
            <a:pPr marL="339725" indent="-338138" algn="just">
              <a:lnSpc>
                <a:spcPct val="102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Calibri" pitchFamily="32" charset="0"/>
              <a:buChar char="-"/>
              <a:defRPr/>
            </a:pPr>
            <a:r>
              <a:rPr lang="fr-FR" altLang="fr-FR" sz="2000" dirty="0" smtClean="0">
                <a:solidFill>
                  <a:srgbClr val="000000"/>
                </a:solidFill>
                <a:latin typeface="Calibri" pitchFamily="32" charset="0"/>
              </a:rPr>
              <a:t>Trésorerie : hausse des produits financiers par la mise en place d’une rémunération de la trésorerie </a:t>
            </a:r>
          </a:p>
          <a:p>
            <a:pPr marL="339725" indent="-338138" algn="just">
              <a:lnSpc>
                <a:spcPct val="102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Calibri" pitchFamily="32" charset="0"/>
              <a:buChar char="-"/>
              <a:defRPr/>
            </a:pPr>
            <a:r>
              <a:rPr lang="fr-FR" altLang="fr-FR" sz="2000" dirty="0" smtClean="0">
                <a:solidFill>
                  <a:srgbClr val="000000"/>
                </a:solidFill>
                <a:latin typeface="Calibri" pitchFamily="32" charset="0"/>
              </a:rPr>
              <a:t>Un résultat à l’équilibre</a:t>
            </a:r>
            <a:endParaRPr lang="fr-FR" altLang="fr-FR" sz="2400" dirty="0">
              <a:solidFill>
                <a:srgbClr val="000000"/>
              </a:solidFill>
              <a:latin typeface="Calibri" pitchFamily="32" charset="0"/>
            </a:endParaRPr>
          </a:p>
          <a:p>
            <a:pPr>
              <a:lnSpc>
                <a:spcPct val="102000"/>
              </a:lnSpc>
              <a:spcAft>
                <a:spcPts val="1425"/>
              </a:spcAft>
              <a:buSzPct val="100000"/>
              <a:defRPr/>
            </a:pPr>
            <a:endParaRPr lang="fr-FR" altLang="fr-FR" sz="2400" dirty="0">
              <a:solidFill>
                <a:srgbClr val="000000"/>
              </a:solidFill>
              <a:latin typeface="Calibri" pitchFamily="32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8D549-51B2-41A9-8264-ED127BC27A2F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3999031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3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3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3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3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228600"/>
            <a:ext cx="1895475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1981200" y="6356351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fr-FR" altLang="fr-FR" dirty="0" smtClean="0">
                <a:solidFill>
                  <a:srgbClr val="000000"/>
                </a:solidFill>
                <a:latin typeface="Calibri" panose="020F0502020204030204" pitchFamily="34" charset="0"/>
              </a:rPr>
              <a:t>09/09/2024</a:t>
            </a:r>
          </a:p>
          <a:p>
            <a:pPr eaLnBrk="1" hangingPunct="1">
              <a:buClrTx/>
              <a:buFontTx/>
              <a:buNone/>
            </a:pPr>
            <a:endParaRPr lang="fr-FR" altLang="fr-FR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2532" name="Text Box 3"/>
          <p:cNvSpPr txBox="1">
            <a:spLocks noChangeArrowheads="1"/>
          </p:cNvSpPr>
          <p:nvPr/>
        </p:nvSpPr>
        <p:spPr bwMode="auto">
          <a:xfrm>
            <a:off x="4648199" y="6356351"/>
            <a:ext cx="5745051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fr-FR" altLang="fr-FR" dirty="0">
                <a:solidFill>
                  <a:srgbClr val="000000"/>
                </a:solidFill>
                <a:latin typeface="Calibri" panose="020F0502020204030204" pitchFamily="34" charset="0"/>
              </a:rPr>
              <a:t>CD81 - Assemblée générale </a:t>
            </a:r>
            <a:r>
              <a:rPr lang="fr-FR" altLang="fr-FR" dirty="0" smtClean="0">
                <a:solidFill>
                  <a:srgbClr val="000000"/>
                </a:solidFill>
                <a:latin typeface="Calibri" panose="020F0502020204030204" pitchFamily="34" charset="0"/>
              </a:rPr>
              <a:t>financière 2023/2024</a:t>
            </a:r>
            <a:endParaRPr lang="fr-FR" altLang="fr-FR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graphicFrame>
        <p:nvGraphicFramePr>
          <p:cNvPr id="512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307512"/>
              </p:ext>
            </p:extLst>
          </p:nvPr>
        </p:nvGraphicFramePr>
        <p:xfrm>
          <a:off x="6167439" y="1870075"/>
          <a:ext cx="4041775" cy="3640137"/>
        </p:xfrm>
        <a:graphic>
          <a:graphicData uri="http://schemas.openxmlformats.org/drawingml/2006/table">
            <a:tbl>
              <a:tblPr/>
              <a:tblGrid>
                <a:gridCol w="2976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5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7194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Produits</a:t>
                      </a:r>
                    </a:p>
                  </a:txBody>
                  <a:tcPr marL="9360" marR="9360" marT="341854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r-FR" alt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pitchFamily="32" charset="-122"/>
                      </a:endParaRPr>
                    </a:p>
                  </a:txBody>
                  <a:tcPr marL="9360" marR="9360" marT="341854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194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Produits des activités</a:t>
                      </a:r>
                    </a:p>
                  </a:txBody>
                  <a:tcPr marL="9360" marR="9360" marT="341854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r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77 042</a:t>
                      </a:r>
                    </a:p>
                  </a:txBody>
                  <a:tcPr marL="9360" marR="9360" marT="341854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7194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Subventions d’exploitation</a:t>
                      </a:r>
                    </a:p>
                  </a:txBody>
                  <a:tcPr marL="9360" marR="9360" marT="341854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r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153 999</a:t>
                      </a:r>
                    </a:p>
                  </a:txBody>
                  <a:tcPr marL="9360" marR="9360" marT="341854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7194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Produits de gestion courante</a:t>
                      </a:r>
                    </a:p>
                  </a:txBody>
                  <a:tcPr marL="9360" marR="9360" marT="341854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r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96 745</a:t>
                      </a:r>
                    </a:p>
                  </a:txBody>
                  <a:tcPr marL="9360" marR="9360" marT="341854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204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Produits financiers et produits exceptionnels</a:t>
                      </a:r>
                    </a:p>
                  </a:txBody>
                  <a:tcPr marL="9360" marR="9360" marT="341854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r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4500</a:t>
                      </a:r>
                    </a:p>
                    <a:p>
                      <a:pPr marL="0" marR="0" lvl="0" indent="0" algn="r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pitchFamily="32" charset="-122"/>
                      </a:endParaRPr>
                    </a:p>
                  </a:txBody>
                  <a:tcPr marL="9360" marR="9360" marT="341854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7157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pitchFamily="32" charset="-122"/>
                      </a:endParaRPr>
                    </a:p>
                  </a:txBody>
                  <a:tcPr marL="9360" marR="9360" marT="341854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r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332 286 </a:t>
                      </a:r>
                      <a:endParaRPr kumimoji="0" lang="fr-FR" alt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pitchFamily="32" charset="-122"/>
                      </a:endParaRPr>
                    </a:p>
                  </a:txBody>
                  <a:tcPr marL="9360" marR="9360" marT="341854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170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866702"/>
              </p:ext>
            </p:extLst>
          </p:nvPr>
        </p:nvGraphicFramePr>
        <p:xfrm>
          <a:off x="1958975" y="1870075"/>
          <a:ext cx="3632200" cy="3640216"/>
        </p:xfrm>
        <a:graphic>
          <a:graphicData uri="http://schemas.openxmlformats.org/drawingml/2006/table">
            <a:tbl>
              <a:tblPr/>
              <a:tblGrid>
                <a:gridCol w="2522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9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974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Charges</a:t>
                      </a:r>
                    </a:p>
                  </a:txBody>
                  <a:tcPr marL="9358" marR="9358" marT="341796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r-FR" alt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pitchFamily="32" charset="-122"/>
                      </a:endParaRPr>
                    </a:p>
                  </a:txBody>
                  <a:tcPr marL="9358" marR="9358" marT="341796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974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Achats</a:t>
                      </a:r>
                    </a:p>
                  </a:txBody>
                  <a:tcPr marL="9358" marR="9358" marT="341796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r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16 500</a:t>
                      </a:r>
                    </a:p>
                  </a:txBody>
                  <a:tcPr marL="9358" marR="9358" marT="341796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974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Services extérieurs</a:t>
                      </a:r>
                    </a:p>
                  </a:txBody>
                  <a:tcPr marL="9358" marR="9358" marT="341796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r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45 700</a:t>
                      </a:r>
                    </a:p>
                  </a:txBody>
                  <a:tcPr marL="9358" marR="9358" marT="341796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633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Charges de fonctionnement</a:t>
                      </a:r>
                    </a:p>
                  </a:txBody>
                  <a:tcPr marL="9358" marR="9358" marT="341796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r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146 750</a:t>
                      </a:r>
                    </a:p>
                  </a:txBody>
                  <a:tcPr marL="9358" marR="9358" marT="341796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974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Charges de personnel</a:t>
                      </a:r>
                    </a:p>
                  </a:txBody>
                  <a:tcPr marL="9358" marR="9358" marT="341796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r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119 774</a:t>
                      </a:r>
                    </a:p>
                  </a:txBody>
                  <a:tcPr marL="9358" marR="9358" marT="341796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7633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Autres charges et taxes</a:t>
                      </a:r>
                    </a:p>
                  </a:txBody>
                  <a:tcPr marL="9358" marR="9358" marT="341796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r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1 562</a:t>
                      </a:r>
                    </a:p>
                  </a:txBody>
                  <a:tcPr marL="9358" marR="9358" marT="341796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2974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pitchFamily="32" charset="-122"/>
                      </a:endParaRPr>
                    </a:p>
                  </a:txBody>
                  <a:tcPr marL="9358" marR="9358" marT="341796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r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332 286</a:t>
                      </a:r>
                    </a:p>
                  </a:txBody>
                  <a:tcPr marL="9358" marR="9358" marT="341796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2583" name="Text Box 103"/>
          <p:cNvSpPr txBox="1">
            <a:spLocks noChangeArrowheads="1"/>
          </p:cNvSpPr>
          <p:nvPr/>
        </p:nvSpPr>
        <p:spPr bwMode="auto">
          <a:xfrm>
            <a:off x="3541690" y="304800"/>
            <a:ext cx="7585655" cy="1143000"/>
          </a:xfrm>
          <a:prstGeom prst="rect">
            <a:avLst/>
          </a:prstGeom>
          <a:noFill/>
          <a:ln w="25560" cap="sq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fr-FR" altLang="fr-FR" sz="3200" b="1" dirty="0">
                <a:solidFill>
                  <a:srgbClr val="000000"/>
                </a:solidFill>
                <a:latin typeface="Verdana" panose="020B0604030504040204" pitchFamily="34" charset="0"/>
              </a:rPr>
              <a:t>           BUDGET </a:t>
            </a:r>
            <a:r>
              <a:rPr lang="fr-FR" altLang="fr-FR" sz="32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PREVISIONNEL 2024/2025</a:t>
            </a:r>
            <a:endParaRPr lang="fr-FR" altLang="fr-FR" sz="3200" b="1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8649237" y="6356350"/>
            <a:ext cx="2743200" cy="365125"/>
          </a:xfrm>
        </p:spPr>
        <p:txBody>
          <a:bodyPr/>
          <a:lstStyle/>
          <a:p>
            <a:fld id="{87A8D549-51B2-41A9-8264-ED127BC27A2F}" type="slidenum">
              <a:rPr lang="fr-FR" smtClean="0"/>
              <a:t>14</a:t>
            </a:fld>
            <a:endParaRPr lang="fr-FR"/>
          </a:p>
        </p:txBody>
      </p:sp>
      <p:sp>
        <p:nvSpPr>
          <p:cNvPr id="10" name="Rectangle 102"/>
          <p:cNvSpPr>
            <a:spLocks noChangeArrowheads="1"/>
          </p:cNvSpPr>
          <p:nvPr/>
        </p:nvSpPr>
        <p:spPr bwMode="auto">
          <a:xfrm>
            <a:off x="2566988" y="5661026"/>
            <a:ext cx="4032250" cy="398655"/>
          </a:xfrm>
          <a:prstGeom prst="rect">
            <a:avLst/>
          </a:prstGeom>
          <a:solidFill>
            <a:srgbClr val="C3D6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fr-FR" altLang="fr-FR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Résultat </a:t>
            </a:r>
            <a:r>
              <a:rPr lang="fr-FR" altLang="fr-FR" sz="20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0</a:t>
            </a:r>
          </a:p>
        </p:txBody>
      </p:sp>
    </p:spTree>
    <p:extLst>
      <p:ext uri="{BB962C8B-B14F-4D97-AF65-F5344CB8AC3E}">
        <p14:creationId xmlns:p14="http://schemas.microsoft.com/office/powerpoint/2010/main" val="8855287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1349828" y="2739174"/>
            <a:ext cx="9100457" cy="1140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fr-FR" altLang="fr-FR" sz="4400" b="1" dirty="0">
                <a:solidFill>
                  <a:srgbClr val="000000"/>
                </a:solidFill>
                <a:latin typeface="Calibri" panose="020F0502020204030204" pitchFamily="34" charset="0"/>
              </a:rPr>
              <a:t>ASSEMBLEE </a:t>
            </a:r>
            <a:r>
              <a:rPr lang="fr-FR" altLang="fr-FR" sz="4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GENERALE FINANCIERE</a:t>
            </a:r>
            <a:r>
              <a:rPr lang="fr-FR" altLang="fr-FR" sz="4400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fr-FR" altLang="fr-FR" sz="4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fr-FR" altLang="fr-FR" sz="2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9 septembre 2024</a:t>
            </a:r>
            <a:endParaRPr lang="fr-FR" altLang="fr-FR" sz="2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1981200" y="6356351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fr-FR" altLang="fr-FR" dirty="0" smtClean="0">
                <a:solidFill>
                  <a:srgbClr val="000000"/>
                </a:solidFill>
                <a:latin typeface="Calibri" panose="020F0502020204030204" pitchFamily="34" charset="0"/>
              </a:rPr>
              <a:t>09/09/2024</a:t>
            </a:r>
          </a:p>
          <a:p>
            <a:pPr eaLnBrk="1" hangingPunct="1">
              <a:buClrTx/>
              <a:buFontTx/>
              <a:buNone/>
            </a:pPr>
            <a:endParaRPr lang="fr-FR" altLang="fr-FR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4648200" y="6356351"/>
            <a:ext cx="52041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fr-FR" altLang="fr-FR" dirty="0">
                <a:solidFill>
                  <a:srgbClr val="000000"/>
                </a:solidFill>
                <a:latin typeface="Calibri" panose="020F0502020204030204" pitchFamily="34" charset="0"/>
              </a:rPr>
              <a:t>CD81 - Assemblée générale </a:t>
            </a:r>
            <a:r>
              <a:rPr lang="fr-FR" altLang="fr-FR" dirty="0" smtClean="0">
                <a:solidFill>
                  <a:srgbClr val="000000"/>
                </a:solidFill>
                <a:latin typeface="Calibri" panose="020F0502020204030204" pitchFamily="34" charset="0"/>
              </a:rPr>
              <a:t>financière 2023/ 2024</a:t>
            </a:r>
            <a:endParaRPr lang="fr-FR" altLang="fr-FR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 flipH="1">
            <a:off x="10210800" y="6356351"/>
            <a:ext cx="1524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4103" name="Text Box 6"/>
          <p:cNvSpPr txBox="1">
            <a:spLocks noChangeArrowheads="1"/>
          </p:cNvSpPr>
          <p:nvPr/>
        </p:nvSpPr>
        <p:spPr bwMode="auto">
          <a:xfrm>
            <a:off x="2895600" y="4082604"/>
            <a:ext cx="6400800" cy="1803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33375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fr-FR" altLang="fr-FR" sz="3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BILAN COMPTABLE ET FINANCIER</a:t>
            </a:r>
          </a:p>
          <a:p>
            <a:pPr algn="ctr">
              <a:buClrTx/>
            </a:pPr>
            <a:r>
              <a:rPr lang="fr-FR" altLang="fr-FR" sz="2000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Exercice </a:t>
            </a:r>
            <a:r>
              <a:rPr lang="fr-FR" altLang="fr-FR" sz="2000" i="1" dirty="0">
                <a:solidFill>
                  <a:srgbClr val="000000"/>
                </a:solidFill>
                <a:latin typeface="Calibri" panose="020F0502020204030204" pitchFamily="34" charset="0"/>
              </a:rPr>
              <a:t>du </a:t>
            </a:r>
            <a:r>
              <a:rPr lang="fr-FR" altLang="fr-FR" sz="2000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01/07/2023 </a:t>
            </a:r>
            <a:r>
              <a:rPr lang="fr-FR" altLang="fr-FR" sz="2000" i="1" dirty="0">
                <a:solidFill>
                  <a:srgbClr val="000000"/>
                </a:solidFill>
                <a:latin typeface="Calibri" panose="020F0502020204030204" pitchFamily="34" charset="0"/>
              </a:rPr>
              <a:t>au </a:t>
            </a:r>
            <a:r>
              <a:rPr lang="fr-FR" altLang="fr-FR" sz="2000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30/06/2024</a:t>
            </a:r>
            <a:endParaRPr lang="fr-FR" altLang="fr-FR" sz="32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eaLnBrk="1" hangingPunct="1">
              <a:buClrTx/>
              <a:buFontTx/>
              <a:buNone/>
            </a:pPr>
            <a:endParaRPr lang="fr-FR" altLang="fr-FR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eaLnBrk="1" hangingPunct="1">
              <a:buClrTx/>
              <a:buFontTx/>
              <a:buNone/>
            </a:pPr>
            <a:r>
              <a:rPr lang="fr-FR" altLang="fr-FR" sz="3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BUDGET </a:t>
            </a:r>
            <a:r>
              <a:rPr lang="fr-FR" altLang="fr-FR" sz="3200" b="1" dirty="0">
                <a:solidFill>
                  <a:srgbClr val="000000"/>
                </a:solidFill>
                <a:latin typeface="Calibri" panose="020F0502020204030204" pitchFamily="34" charset="0"/>
              </a:rPr>
              <a:t>PREVISIONNEL </a:t>
            </a:r>
            <a:r>
              <a:rPr lang="fr-FR" altLang="fr-FR" sz="3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2024/2025</a:t>
            </a:r>
            <a:endParaRPr lang="fr-FR" altLang="fr-FR" sz="32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410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2527" y="575471"/>
            <a:ext cx="2830422" cy="2275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8D549-51B2-41A9-8264-ED127BC27A2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25744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3554568" y="112713"/>
            <a:ext cx="7443989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9563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9563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9563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9563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9563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9563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9563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9563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9563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fr-FR" altLang="fr-FR" sz="3200" b="1" dirty="0">
                <a:solidFill>
                  <a:srgbClr val="000000"/>
                </a:solidFill>
                <a:latin typeface="Verdana" panose="020B0604030504040204" pitchFamily="34" charset="0"/>
              </a:rPr>
              <a:t>RESULTATS </a:t>
            </a:r>
            <a:r>
              <a:rPr lang="fr-FR" altLang="fr-FR" sz="32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2023/2024 </a:t>
            </a:r>
            <a:r>
              <a:rPr lang="fr-FR" altLang="fr-FR" sz="3200" b="1" dirty="0">
                <a:solidFill>
                  <a:srgbClr val="000000"/>
                </a:solidFill>
                <a:latin typeface="Verdana" panose="020B0604030504040204" pitchFamily="34" charset="0"/>
              </a:rPr>
              <a:t>:       </a:t>
            </a:r>
            <a:br>
              <a:rPr lang="fr-FR" altLang="fr-FR" sz="3200" b="1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fr-FR" altLang="fr-FR" sz="3200" b="1" dirty="0">
                <a:solidFill>
                  <a:srgbClr val="000000"/>
                </a:solidFill>
                <a:latin typeface="Verdana" panose="020B0604030504040204" pitchFamily="34" charset="0"/>
              </a:rPr>
              <a:t>			ELEMENTS SIGNIFICATIFS</a:t>
            </a: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129885"/>
            <a:ext cx="1895475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981200" y="6356351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fr-FR" altLang="fr-FR" dirty="0" smtClean="0">
                <a:solidFill>
                  <a:srgbClr val="000000"/>
                </a:solidFill>
                <a:latin typeface="Calibri" panose="020F0502020204030204" pitchFamily="34" charset="0"/>
              </a:rPr>
              <a:t>09/09/2024</a:t>
            </a:r>
          </a:p>
          <a:p>
            <a:pPr eaLnBrk="1" hangingPunct="1">
              <a:buClrTx/>
              <a:buFontTx/>
              <a:buNone/>
            </a:pPr>
            <a:endParaRPr lang="fr-FR" altLang="fr-FR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4648199" y="6356351"/>
            <a:ext cx="5745051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fr-FR" altLang="fr-FR" dirty="0">
                <a:solidFill>
                  <a:srgbClr val="000000"/>
                </a:solidFill>
                <a:latin typeface="Calibri" panose="020F0502020204030204" pitchFamily="34" charset="0"/>
              </a:rPr>
              <a:t>CD81 - Assemblée générale </a:t>
            </a:r>
            <a:r>
              <a:rPr lang="fr-FR" altLang="fr-FR" dirty="0" smtClean="0">
                <a:solidFill>
                  <a:srgbClr val="000000"/>
                </a:solidFill>
                <a:latin typeface="Calibri" panose="020F0502020204030204" pitchFamily="34" charset="0"/>
              </a:rPr>
              <a:t>financière 2023/2024</a:t>
            </a:r>
            <a:endParaRPr lang="fr-FR" altLang="fr-FR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981200" y="1094704"/>
            <a:ext cx="8224838" cy="4984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3655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9pPr>
          </a:lstStyle>
          <a:p>
            <a:pPr marL="349250" indent="-342900" algn="just">
              <a:lnSpc>
                <a:spcPct val="102000"/>
              </a:lnSpc>
              <a:spcAft>
                <a:spcPts val="600"/>
              </a:spcAft>
              <a:buSzPct val="100000"/>
              <a:buFontTx/>
              <a:buChar char="-"/>
              <a:defRPr/>
            </a:pPr>
            <a:endParaRPr lang="fr-FR" altLang="fr-FR" sz="2000" dirty="0" smtClean="0">
              <a:solidFill>
                <a:srgbClr val="000000"/>
              </a:solidFill>
              <a:latin typeface="Calibri" pitchFamily="32" charset="0"/>
            </a:endParaRPr>
          </a:p>
          <a:p>
            <a:pPr marL="349250" indent="-342900">
              <a:lnSpc>
                <a:spcPct val="102000"/>
              </a:lnSpc>
              <a:spcAft>
                <a:spcPts val="1425"/>
              </a:spcAft>
              <a:buSzPct val="100000"/>
              <a:buFontTx/>
              <a:buChar char="-"/>
              <a:defRPr/>
            </a:pPr>
            <a:r>
              <a:rPr lang="fr-FR" altLang="fr-FR" sz="2000" dirty="0" smtClean="0">
                <a:solidFill>
                  <a:srgbClr val="000000"/>
                </a:solidFill>
                <a:latin typeface="Calibri" pitchFamily="32" charset="0"/>
              </a:rPr>
              <a:t>Augmentation modérée du budget, +15000 € de produits </a:t>
            </a:r>
            <a:r>
              <a:rPr lang="fr-FR" altLang="fr-FR" sz="2000" dirty="0">
                <a:solidFill>
                  <a:srgbClr val="000000"/>
                </a:solidFill>
                <a:latin typeface="Calibri" pitchFamily="32" charset="0"/>
              </a:rPr>
              <a:t>et +12000 € </a:t>
            </a:r>
            <a:r>
              <a:rPr lang="fr-FR" altLang="fr-FR" sz="2000" dirty="0" smtClean="0">
                <a:solidFill>
                  <a:srgbClr val="000000"/>
                </a:solidFill>
                <a:latin typeface="Calibri" pitchFamily="32" charset="0"/>
              </a:rPr>
              <a:t>de </a:t>
            </a:r>
            <a:r>
              <a:rPr lang="fr-FR" altLang="fr-FR" sz="2000" dirty="0">
                <a:solidFill>
                  <a:srgbClr val="000000"/>
                </a:solidFill>
                <a:latin typeface="Calibri" pitchFamily="32" charset="0"/>
              </a:rPr>
              <a:t>charges par </a:t>
            </a:r>
            <a:r>
              <a:rPr lang="fr-FR" altLang="fr-FR" sz="2000" dirty="0" smtClean="0">
                <a:solidFill>
                  <a:srgbClr val="000000"/>
                </a:solidFill>
                <a:latin typeface="Calibri" pitchFamily="32" charset="0"/>
              </a:rPr>
              <a:t>rapport à 2022/2023. On approche de / on veut tendre à          la régularité budgétaire.</a:t>
            </a:r>
          </a:p>
          <a:p>
            <a:pPr marL="2520950" lvl="5" indent="-342900">
              <a:lnSpc>
                <a:spcPct val="102000"/>
              </a:lnSpc>
              <a:spcAft>
                <a:spcPts val="1425"/>
              </a:spcAft>
              <a:buFontTx/>
              <a:buChar char="-"/>
              <a:defRPr/>
            </a:pPr>
            <a:r>
              <a:rPr lang="fr-FR" altLang="fr-FR" sz="2000" u="sng" dirty="0" smtClean="0">
                <a:solidFill>
                  <a:srgbClr val="000000"/>
                </a:solidFill>
                <a:latin typeface="Calibri" pitchFamily="32" charset="0"/>
              </a:rPr>
              <a:t>Pour les charges :</a:t>
            </a:r>
          </a:p>
          <a:p>
            <a:pPr marL="349250" indent="-342900">
              <a:lnSpc>
                <a:spcPct val="102000"/>
              </a:lnSpc>
              <a:spcAft>
                <a:spcPts val="400"/>
              </a:spcAft>
              <a:buSzPct val="100000"/>
              <a:buFontTx/>
              <a:buChar char="-"/>
              <a:defRPr/>
            </a:pPr>
            <a:r>
              <a:rPr lang="fr-FR" altLang="fr-FR" sz="2000" dirty="0">
                <a:solidFill>
                  <a:srgbClr val="000000"/>
                </a:solidFill>
                <a:latin typeface="Calibri" pitchFamily="32" charset="0"/>
              </a:rPr>
              <a:t>Peu d’augmentations marquées des </a:t>
            </a:r>
            <a:r>
              <a:rPr lang="fr-FR" altLang="fr-FR" sz="2000" dirty="0" smtClean="0">
                <a:solidFill>
                  <a:srgbClr val="000000"/>
                </a:solidFill>
                <a:latin typeface="Calibri" pitchFamily="32" charset="0"/>
              </a:rPr>
              <a:t>charges, </a:t>
            </a:r>
            <a:r>
              <a:rPr lang="fr-FR" altLang="fr-FR" sz="2000" b="1" u="sng" dirty="0" smtClean="0">
                <a:solidFill>
                  <a:srgbClr val="000000"/>
                </a:solidFill>
                <a:latin typeface="Calibri" pitchFamily="32" charset="0"/>
              </a:rPr>
              <a:t>sauf  aide exceptionnelle aux clubs de 16421 € (IK M16/M19 et goûters plateaux VYV3)</a:t>
            </a:r>
          </a:p>
          <a:p>
            <a:pPr marL="349250" indent="-342900">
              <a:lnSpc>
                <a:spcPct val="102000"/>
              </a:lnSpc>
              <a:spcAft>
                <a:spcPts val="400"/>
              </a:spcAft>
              <a:buSzPct val="100000"/>
              <a:buFontTx/>
              <a:buChar char="-"/>
              <a:defRPr/>
            </a:pPr>
            <a:r>
              <a:rPr lang="fr-FR" altLang="fr-FR" sz="2000" dirty="0" smtClean="0">
                <a:solidFill>
                  <a:srgbClr val="000000"/>
                </a:solidFill>
                <a:latin typeface="Calibri" pitchFamily="32" charset="0"/>
              </a:rPr>
              <a:t>Stabilité  des frais de réception, repas, goûters (56 000 € comme n-1)</a:t>
            </a:r>
            <a:endParaRPr lang="fr-FR" altLang="fr-FR" sz="2000" dirty="0" smtClean="0">
              <a:solidFill>
                <a:srgbClr val="FF0000"/>
              </a:solidFill>
              <a:latin typeface="Calibri" pitchFamily="32" charset="0"/>
            </a:endParaRPr>
          </a:p>
          <a:p>
            <a:pPr marL="349250" indent="-342900">
              <a:lnSpc>
                <a:spcPct val="102000"/>
              </a:lnSpc>
              <a:spcAft>
                <a:spcPts val="400"/>
              </a:spcAft>
              <a:buSzPct val="100000"/>
              <a:buFontTx/>
              <a:buChar char="-"/>
              <a:defRPr/>
            </a:pPr>
            <a:r>
              <a:rPr lang="fr-FR" altLang="fr-FR" sz="2000" dirty="0" smtClean="0">
                <a:solidFill>
                  <a:srgbClr val="000000"/>
                </a:solidFill>
                <a:latin typeface="Calibri" pitchFamily="32" charset="0"/>
              </a:rPr>
              <a:t>Baisse des charges de personnel (ETD resserrée, V. CAILLAU temps partiel) de 126000 € (n-1) à 110000 €</a:t>
            </a:r>
          </a:p>
          <a:p>
            <a:pPr marL="349250" indent="-342900">
              <a:lnSpc>
                <a:spcPct val="102000"/>
              </a:lnSpc>
              <a:spcAft>
                <a:spcPts val="400"/>
              </a:spcAft>
              <a:buSzPct val="100000"/>
              <a:buFontTx/>
              <a:buChar char="-"/>
              <a:defRPr/>
            </a:pPr>
            <a:r>
              <a:rPr lang="fr-FR" altLang="fr-FR" sz="2000" dirty="0" smtClean="0">
                <a:solidFill>
                  <a:srgbClr val="000000"/>
                </a:solidFill>
                <a:latin typeface="Calibri" pitchFamily="32" charset="0"/>
              </a:rPr>
              <a:t>Légère augmentation des frais de transports . La hausse des tarifs connue en 2022/2023 semble interrompue</a:t>
            </a:r>
          </a:p>
          <a:p>
            <a:pPr marL="349250" indent="-342900">
              <a:lnSpc>
                <a:spcPct val="102000"/>
              </a:lnSpc>
              <a:spcAft>
                <a:spcPts val="400"/>
              </a:spcAft>
              <a:buSzPct val="100000"/>
              <a:buFontTx/>
              <a:buChar char="-"/>
              <a:defRPr/>
            </a:pPr>
            <a:r>
              <a:rPr lang="fr-FR" altLang="fr-FR" sz="2000" dirty="0" smtClean="0">
                <a:solidFill>
                  <a:srgbClr val="000000"/>
                </a:solidFill>
                <a:latin typeface="Calibri" pitchFamily="32" charset="0"/>
              </a:rPr>
              <a:t>Légère augmentation des frais des véhicules de fonction (entretien réparation)</a:t>
            </a:r>
          </a:p>
          <a:p>
            <a:pPr marL="349250" indent="-342900">
              <a:lnSpc>
                <a:spcPct val="102000"/>
              </a:lnSpc>
              <a:spcAft>
                <a:spcPts val="600"/>
              </a:spcAft>
              <a:buSzPct val="100000"/>
              <a:buFontTx/>
              <a:buChar char="-"/>
              <a:defRPr/>
            </a:pPr>
            <a:endParaRPr lang="fr-FR" altLang="fr-FR" sz="2000" dirty="0" smtClean="0">
              <a:solidFill>
                <a:srgbClr val="000000"/>
              </a:solidFill>
              <a:latin typeface="Calibri" pitchFamily="32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8D549-51B2-41A9-8264-ED127BC27A2F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705955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2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2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2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2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3554568" y="112713"/>
            <a:ext cx="7443989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9563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9563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9563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9563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9563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9563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9563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9563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9563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  <a:tab pos="8980488" algn="l"/>
                <a:tab pos="9429750" algn="l"/>
                <a:tab pos="9879013" algn="l"/>
                <a:tab pos="10328275" algn="l"/>
                <a:tab pos="10779125" algn="l"/>
                <a:tab pos="107807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fr-FR" altLang="fr-FR" sz="3200" b="1" dirty="0">
                <a:solidFill>
                  <a:srgbClr val="000000"/>
                </a:solidFill>
                <a:latin typeface="Verdana" panose="020B0604030504040204" pitchFamily="34" charset="0"/>
              </a:rPr>
              <a:t>RESULTATS </a:t>
            </a:r>
            <a:r>
              <a:rPr lang="fr-FR" altLang="fr-FR" sz="32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2023/2024 </a:t>
            </a:r>
            <a:r>
              <a:rPr lang="fr-FR" altLang="fr-FR" sz="3200" b="1" dirty="0">
                <a:solidFill>
                  <a:srgbClr val="000000"/>
                </a:solidFill>
                <a:latin typeface="Verdana" panose="020B0604030504040204" pitchFamily="34" charset="0"/>
              </a:rPr>
              <a:t>:       </a:t>
            </a:r>
            <a:br>
              <a:rPr lang="fr-FR" altLang="fr-FR" sz="3200" b="1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fr-FR" altLang="fr-FR" sz="3200" b="1" dirty="0">
                <a:solidFill>
                  <a:srgbClr val="000000"/>
                </a:solidFill>
                <a:latin typeface="Verdana" panose="020B0604030504040204" pitchFamily="34" charset="0"/>
              </a:rPr>
              <a:t>			ELEMENTS SIGNIFICATIFS</a:t>
            </a: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129885"/>
            <a:ext cx="1895475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1981200" y="6356351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fr-FR" altLang="fr-FR" dirty="0" smtClean="0">
                <a:solidFill>
                  <a:srgbClr val="000000"/>
                </a:solidFill>
                <a:latin typeface="Calibri" panose="020F0502020204030204" pitchFamily="34" charset="0"/>
              </a:rPr>
              <a:t>09/09/2024</a:t>
            </a:r>
          </a:p>
          <a:p>
            <a:pPr eaLnBrk="1" hangingPunct="1">
              <a:buClrTx/>
              <a:buFontTx/>
              <a:buNone/>
            </a:pPr>
            <a:endParaRPr lang="fr-FR" altLang="fr-FR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4648200" y="6356351"/>
            <a:ext cx="55578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fr-FR" altLang="fr-FR" dirty="0">
                <a:solidFill>
                  <a:srgbClr val="000000"/>
                </a:solidFill>
                <a:latin typeface="Calibri" panose="020F0502020204030204" pitchFamily="34" charset="0"/>
              </a:rPr>
              <a:t>CD81 - Assemblée générale </a:t>
            </a:r>
            <a:r>
              <a:rPr lang="fr-FR" altLang="fr-FR" dirty="0" smtClean="0">
                <a:solidFill>
                  <a:srgbClr val="000000"/>
                </a:solidFill>
                <a:latin typeface="Calibri" panose="020F0502020204030204" pitchFamily="34" charset="0"/>
              </a:rPr>
              <a:t>financière 2023/2024</a:t>
            </a:r>
            <a:endParaRPr lang="fr-FR" altLang="fr-FR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981200" y="798490"/>
            <a:ext cx="8224838" cy="5409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3655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Arial" charset="0"/>
                <a:ea typeface="Microsoft YaHei" pitchFamily="32" charset="-122"/>
              </a:defRPr>
            </a:lvl9pPr>
          </a:lstStyle>
          <a:p>
            <a:pPr marL="349250" indent="-342900" algn="just">
              <a:lnSpc>
                <a:spcPct val="102000"/>
              </a:lnSpc>
              <a:spcAft>
                <a:spcPts val="600"/>
              </a:spcAft>
              <a:buSzPct val="100000"/>
              <a:buFontTx/>
              <a:buChar char="-"/>
              <a:defRPr/>
            </a:pPr>
            <a:endParaRPr lang="fr-FR" altLang="fr-FR" sz="2000" dirty="0" smtClean="0">
              <a:solidFill>
                <a:srgbClr val="000000"/>
              </a:solidFill>
              <a:latin typeface="Calibri" pitchFamily="32" charset="0"/>
            </a:endParaRPr>
          </a:p>
          <a:p>
            <a:pPr marL="2978150" lvl="6" indent="-342900">
              <a:lnSpc>
                <a:spcPct val="102000"/>
              </a:lnSpc>
              <a:spcAft>
                <a:spcPts val="1425"/>
              </a:spcAft>
              <a:buFontTx/>
              <a:buChar char="-"/>
              <a:defRPr/>
            </a:pPr>
            <a:r>
              <a:rPr lang="fr-FR" altLang="fr-FR" sz="2000" u="sng" dirty="0" smtClean="0">
                <a:solidFill>
                  <a:srgbClr val="000000"/>
                </a:solidFill>
                <a:latin typeface="Calibri" pitchFamily="32" charset="0"/>
              </a:rPr>
              <a:t>Pour les produits :</a:t>
            </a:r>
          </a:p>
          <a:p>
            <a:pPr marL="349250" indent="-342900">
              <a:lnSpc>
                <a:spcPct val="102000"/>
              </a:lnSpc>
              <a:spcAft>
                <a:spcPts val="600"/>
              </a:spcAft>
              <a:buSzPct val="100000"/>
              <a:buFontTx/>
              <a:buChar char="-"/>
              <a:defRPr/>
            </a:pPr>
            <a:r>
              <a:rPr lang="fr-FR" altLang="fr-FR" sz="2000" dirty="0" smtClean="0">
                <a:solidFill>
                  <a:srgbClr val="000000"/>
                </a:solidFill>
                <a:latin typeface="Calibri" pitchFamily="32" charset="0"/>
              </a:rPr>
              <a:t>Stages été et petites vacances essentiels pour notre équilibre financier. Ils représentent 38800 € sur 341000 € mais contribuent pour une grande part au résultat positif</a:t>
            </a:r>
          </a:p>
          <a:p>
            <a:pPr marL="349250" indent="-342900">
              <a:lnSpc>
                <a:spcPct val="102000"/>
              </a:lnSpc>
              <a:spcAft>
                <a:spcPts val="600"/>
              </a:spcAft>
              <a:buSzPct val="100000"/>
              <a:buFontTx/>
              <a:buChar char="-"/>
              <a:defRPr/>
            </a:pPr>
            <a:r>
              <a:rPr lang="fr-FR" altLang="fr-FR" sz="2000" dirty="0" smtClean="0">
                <a:solidFill>
                  <a:srgbClr val="000000"/>
                </a:solidFill>
                <a:latin typeface="Calibri" pitchFamily="32" charset="0"/>
              </a:rPr>
              <a:t>Partenariats et mécénats encore en hausse de 34000 (n-1) à 37000 € (toujours l’effet Boucliers de terroir seniors à Pierre Fabre)</a:t>
            </a:r>
          </a:p>
          <a:p>
            <a:pPr marL="349250" indent="-342900">
              <a:lnSpc>
                <a:spcPct val="102000"/>
              </a:lnSpc>
              <a:spcAft>
                <a:spcPts val="600"/>
              </a:spcAft>
              <a:buSzPct val="100000"/>
              <a:buFontTx/>
              <a:buChar char="-"/>
              <a:defRPr/>
            </a:pPr>
            <a:r>
              <a:rPr lang="fr-FR" altLang="fr-FR" sz="2000" dirty="0" smtClean="0">
                <a:solidFill>
                  <a:srgbClr val="000000"/>
                </a:solidFill>
                <a:latin typeface="Calibri" pitchFamily="32" charset="0"/>
              </a:rPr>
              <a:t>Dons bénévoles eux aussi  en hausse de 35000 € (n-1) à 39000 €. Le Comité est sur tous les fronts. Volonté : toujours un élu présent</a:t>
            </a:r>
          </a:p>
          <a:p>
            <a:pPr marL="349250" indent="-342900">
              <a:lnSpc>
                <a:spcPct val="102000"/>
              </a:lnSpc>
              <a:spcAft>
                <a:spcPts val="600"/>
              </a:spcAft>
              <a:buSzPct val="100000"/>
              <a:buFontTx/>
              <a:buChar char="-"/>
              <a:defRPr/>
            </a:pPr>
            <a:r>
              <a:rPr lang="fr-FR" altLang="fr-FR" sz="2000" dirty="0" smtClean="0">
                <a:solidFill>
                  <a:srgbClr val="000000"/>
                </a:solidFill>
                <a:latin typeface="Calibri" pitchFamily="32" charset="0"/>
              </a:rPr>
              <a:t>Gros travail sur les dossiers de subventions : FFR (ANS, contrat d’objectifs), LOR, Etat (emplois, QPV), département (convention annuelle) pour 154000 €, 45 % de nos ressources (plafond 60 % par le passé)</a:t>
            </a:r>
          </a:p>
          <a:p>
            <a:pPr marL="349250" indent="-342900">
              <a:lnSpc>
                <a:spcPct val="102000"/>
              </a:lnSpc>
              <a:spcAft>
                <a:spcPts val="600"/>
              </a:spcAft>
              <a:buSzPct val="100000"/>
              <a:buFontTx/>
              <a:buChar char="-"/>
              <a:defRPr/>
            </a:pPr>
            <a:r>
              <a:rPr lang="fr-FR" altLang="fr-FR" sz="2000" dirty="0" smtClean="0">
                <a:solidFill>
                  <a:srgbClr val="000000"/>
                </a:solidFill>
                <a:latin typeface="Calibri" pitchFamily="32" charset="0"/>
              </a:rPr>
              <a:t>Augmentation des produits financiers (+3000 €) liée à la hausse des taux d’intérêts rémunérant la trésorerie placée</a:t>
            </a:r>
          </a:p>
          <a:p>
            <a:pPr marL="349250" indent="-342900">
              <a:lnSpc>
                <a:spcPct val="102000"/>
              </a:lnSpc>
              <a:spcAft>
                <a:spcPts val="600"/>
              </a:spcAft>
              <a:buSzPct val="100000"/>
              <a:buFontTx/>
              <a:buChar char="-"/>
              <a:defRPr/>
            </a:pPr>
            <a:r>
              <a:rPr lang="fr-FR" altLang="fr-FR" sz="2000" u="sng" dirty="0" smtClean="0">
                <a:solidFill>
                  <a:srgbClr val="000000"/>
                </a:solidFill>
                <a:latin typeface="Calibri" pitchFamily="32" charset="0"/>
              </a:rPr>
              <a:t>Maintien des cotisations clubs à l’identique pour la 8</a:t>
            </a:r>
            <a:r>
              <a:rPr lang="fr-FR" altLang="fr-FR" sz="2000" u="sng" baseline="30000" dirty="0" smtClean="0">
                <a:solidFill>
                  <a:srgbClr val="000000"/>
                </a:solidFill>
                <a:latin typeface="Calibri" pitchFamily="32" charset="0"/>
              </a:rPr>
              <a:t>ème</a:t>
            </a:r>
            <a:r>
              <a:rPr lang="fr-FR" altLang="fr-FR" sz="2000" u="sng" dirty="0" smtClean="0">
                <a:solidFill>
                  <a:srgbClr val="000000"/>
                </a:solidFill>
                <a:latin typeface="Calibri" pitchFamily="32" charset="0"/>
              </a:rPr>
              <a:t> saison de suite</a:t>
            </a:r>
          </a:p>
          <a:p>
            <a:pPr marL="6350" indent="0">
              <a:lnSpc>
                <a:spcPct val="102000"/>
              </a:lnSpc>
              <a:spcAft>
                <a:spcPts val="1425"/>
              </a:spcAft>
              <a:buSzPct val="100000"/>
              <a:defRPr/>
            </a:pPr>
            <a:endParaRPr lang="fr-FR" altLang="fr-FR" sz="2000" dirty="0" smtClean="0">
              <a:solidFill>
                <a:srgbClr val="000000"/>
              </a:solidFill>
              <a:latin typeface="Calibri" pitchFamily="32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8D549-51B2-41A9-8264-ED127BC27A2F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2754326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2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2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2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2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228600"/>
            <a:ext cx="1895475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1981200" y="6356351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fr-FR" altLang="fr-FR" dirty="0" smtClean="0">
                <a:solidFill>
                  <a:srgbClr val="000000"/>
                </a:solidFill>
                <a:latin typeface="Calibri" panose="020F0502020204030204" pitchFamily="34" charset="0"/>
              </a:rPr>
              <a:t>09/09/2024</a:t>
            </a:r>
            <a:endParaRPr lang="fr-FR" altLang="fr-FR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4648199" y="6356351"/>
            <a:ext cx="5320049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fr-FR" altLang="fr-FR" dirty="0">
                <a:solidFill>
                  <a:srgbClr val="000000"/>
                </a:solidFill>
                <a:latin typeface="Calibri" panose="020F0502020204030204" pitchFamily="34" charset="0"/>
              </a:rPr>
              <a:t>CD81 - Assemblée générale </a:t>
            </a:r>
            <a:r>
              <a:rPr lang="fr-FR" altLang="fr-FR" dirty="0" smtClean="0">
                <a:solidFill>
                  <a:srgbClr val="000000"/>
                </a:solidFill>
                <a:latin typeface="Calibri" panose="020F0502020204030204" pitchFamily="34" charset="0"/>
              </a:rPr>
              <a:t>financière 2023/2024</a:t>
            </a:r>
            <a:endParaRPr lang="fr-FR" altLang="fr-FR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graphicFrame>
        <p:nvGraphicFramePr>
          <p:cNvPr id="512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678605"/>
              </p:ext>
            </p:extLst>
          </p:nvPr>
        </p:nvGraphicFramePr>
        <p:xfrm>
          <a:off x="6167439" y="1854557"/>
          <a:ext cx="4041775" cy="3498812"/>
        </p:xfrm>
        <a:graphic>
          <a:graphicData uri="http://schemas.openxmlformats.org/drawingml/2006/table">
            <a:tbl>
              <a:tblPr/>
              <a:tblGrid>
                <a:gridCol w="2976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5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8841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Produits</a:t>
                      </a:r>
                    </a:p>
                  </a:txBody>
                  <a:tcPr marL="9360" marR="9360" marT="341889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r-FR" alt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pitchFamily="32" charset="-122"/>
                      </a:endParaRPr>
                    </a:p>
                  </a:txBody>
                  <a:tcPr marL="9360" marR="9360" marT="341889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204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Produits des activités</a:t>
                      </a:r>
                    </a:p>
                  </a:txBody>
                  <a:tcPr marL="9360" marR="9360" marT="341889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r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77 434</a:t>
                      </a:r>
                    </a:p>
                  </a:txBody>
                  <a:tcPr marL="9360" marR="9360" marT="341889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204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Subventions d’exploitation</a:t>
                      </a:r>
                    </a:p>
                  </a:txBody>
                  <a:tcPr marL="9360" marR="9360" marT="341889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r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154 633</a:t>
                      </a:r>
                    </a:p>
                  </a:txBody>
                  <a:tcPr marL="9360" marR="9360" marT="341889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204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Produits de gestion courante</a:t>
                      </a:r>
                    </a:p>
                  </a:txBody>
                  <a:tcPr marL="9360" marR="9360" marT="341889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r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102 921</a:t>
                      </a:r>
                    </a:p>
                  </a:txBody>
                  <a:tcPr marL="9360" marR="9360" marT="341889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155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Produits financiers et produits exceptionnels</a:t>
                      </a:r>
                    </a:p>
                  </a:txBody>
                  <a:tcPr marL="9360" marR="9360" marT="341889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r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6 414</a:t>
                      </a:r>
                    </a:p>
                  </a:txBody>
                  <a:tcPr marL="9360" marR="9360" marT="341889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8204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r-FR" alt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pitchFamily="32" charset="-122"/>
                      </a:endParaRPr>
                    </a:p>
                  </a:txBody>
                  <a:tcPr marL="9360" marR="9360" marT="341889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r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341 402</a:t>
                      </a:r>
                    </a:p>
                  </a:txBody>
                  <a:tcPr marL="9360" marR="9360" marT="341889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170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500919"/>
              </p:ext>
            </p:extLst>
          </p:nvPr>
        </p:nvGraphicFramePr>
        <p:xfrm>
          <a:off x="1981200" y="1752600"/>
          <a:ext cx="3638550" cy="3602410"/>
        </p:xfrm>
        <a:graphic>
          <a:graphicData uri="http://schemas.openxmlformats.org/drawingml/2006/table">
            <a:tbl>
              <a:tblPr/>
              <a:tblGrid>
                <a:gridCol w="2527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1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3032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Charges</a:t>
                      </a:r>
                    </a:p>
                  </a:txBody>
                  <a:tcPr marL="9360" marR="9360" marT="341831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r-FR" alt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pitchFamily="32" charset="-122"/>
                      </a:endParaRPr>
                    </a:p>
                  </a:txBody>
                  <a:tcPr marL="9360" marR="9360" marT="341831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032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Achats</a:t>
                      </a:r>
                    </a:p>
                  </a:txBody>
                  <a:tcPr marL="9360" marR="9360" marT="341831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r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17 306</a:t>
                      </a:r>
                    </a:p>
                  </a:txBody>
                  <a:tcPr marL="9360" marR="9360" marT="341831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032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Services extérieurs</a:t>
                      </a:r>
                    </a:p>
                  </a:txBody>
                  <a:tcPr marL="9360" marR="9360" marT="341831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r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43 190</a:t>
                      </a:r>
                    </a:p>
                  </a:txBody>
                  <a:tcPr marL="9360" marR="9360" marT="341831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032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Charges de fonctionnement</a:t>
                      </a:r>
                    </a:p>
                  </a:txBody>
                  <a:tcPr marL="9360" marR="9360" marT="341831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r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160 270</a:t>
                      </a:r>
                    </a:p>
                  </a:txBody>
                  <a:tcPr marL="9360" marR="9360" marT="341831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032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Charges de personnel</a:t>
                      </a:r>
                    </a:p>
                  </a:txBody>
                  <a:tcPr marL="9360" marR="9360" marT="341831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r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109 579</a:t>
                      </a:r>
                    </a:p>
                  </a:txBody>
                  <a:tcPr marL="9360" marR="9360" marT="341831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032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Autres charges de gestion et charges exceptionnelles</a:t>
                      </a:r>
                    </a:p>
                  </a:txBody>
                  <a:tcPr marL="9360" marR="9360" marT="341831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r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4 127</a:t>
                      </a:r>
                    </a:p>
                  </a:txBody>
                  <a:tcPr marL="9360" marR="9360" marT="341831" marB="0" anchor="ctr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3032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r-FR" altLang="fr-F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pitchFamily="32" charset="-122"/>
                      </a:endParaRPr>
                    </a:p>
                  </a:txBody>
                  <a:tcPr marL="9360" marR="9360" marT="341831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5pPr>
                      <a:lvl6pPr marL="25146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6pPr>
                      <a:lvl7pPr marL="29718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7pPr>
                      <a:lvl8pPr marL="34290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8pPr>
                      <a:lvl9pPr marL="3886200" indent="-228600" defTabSz="449263" eaLnBrk="0" fontAlgn="base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Calibri" pitchFamily="32" charset="0"/>
                          <a:ea typeface="Microsoft YaHei" pitchFamily="32" charset="-122"/>
                        </a:defRPr>
                      </a:lvl9pPr>
                    </a:lstStyle>
                    <a:p>
                      <a:pPr marL="0" marR="0" lvl="0" indent="0" algn="r" defTabSz="449263" rtl="0" eaLnBrk="1" fontAlgn="base" latinLnBrk="0" hangingPunct="1">
                        <a:lnSpc>
                          <a:spcPct val="6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pitchFamily="32" charset="-122"/>
                        </a:rPr>
                        <a:t>334 472</a:t>
                      </a:r>
                    </a:p>
                  </a:txBody>
                  <a:tcPr marL="9360" marR="9360" marT="341831" marB="0" anchor="b" horzOverflow="overflow">
                    <a:lnL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199" name="Rectangle 102"/>
          <p:cNvSpPr>
            <a:spLocks noChangeArrowheads="1"/>
          </p:cNvSpPr>
          <p:nvPr/>
        </p:nvSpPr>
        <p:spPr bwMode="auto">
          <a:xfrm>
            <a:off x="2566988" y="5661026"/>
            <a:ext cx="4032250" cy="398655"/>
          </a:xfrm>
          <a:prstGeom prst="rect">
            <a:avLst/>
          </a:prstGeom>
          <a:solidFill>
            <a:srgbClr val="C3D6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fr-FR" altLang="fr-FR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Résultat </a:t>
            </a:r>
            <a:r>
              <a:rPr lang="fr-FR" altLang="fr-FR" sz="20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excédentaire </a:t>
            </a:r>
            <a:r>
              <a:rPr lang="fr-FR" altLang="fr-FR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+ </a:t>
            </a:r>
            <a:r>
              <a:rPr lang="fr-FR" altLang="fr-FR" sz="20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6 930 €</a:t>
            </a:r>
          </a:p>
        </p:txBody>
      </p:sp>
      <p:sp>
        <p:nvSpPr>
          <p:cNvPr id="6200" name="Text Box 103"/>
          <p:cNvSpPr txBox="1">
            <a:spLocks noChangeArrowheads="1"/>
          </p:cNvSpPr>
          <p:nvPr/>
        </p:nvSpPr>
        <p:spPr bwMode="auto">
          <a:xfrm>
            <a:off x="3580327" y="304800"/>
            <a:ext cx="7856111" cy="1143000"/>
          </a:xfrm>
          <a:prstGeom prst="rect">
            <a:avLst/>
          </a:prstGeom>
          <a:noFill/>
          <a:ln w="25560" cap="sq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fr-FR" altLang="fr-FR" sz="3200" b="1" dirty="0">
                <a:solidFill>
                  <a:srgbClr val="000000"/>
                </a:solidFill>
                <a:latin typeface="Verdana" panose="020B0604030504040204" pitchFamily="34" charset="0"/>
              </a:rPr>
              <a:t>           COMPTE D’EXPLOITATION </a:t>
            </a:r>
            <a:r>
              <a:rPr lang="fr-FR" altLang="fr-FR" sz="32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2023/2024</a:t>
            </a:r>
            <a:endParaRPr lang="fr-FR" altLang="fr-FR" sz="3200" b="1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8D549-51B2-41A9-8264-ED127BC27A2F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92906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4267199" y="283335"/>
            <a:ext cx="4800601" cy="624715"/>
          </a:xfrm>
          <a:prstGeom prst="rect">
            <a:avLst/>
          </a:prstGeom>
          <a:noFill/>
          <a:ln w="9525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fr-FR" altLang="fr-FR" sz="32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CHARGES</a:t>
            </a:r>
            <a:endParaRPr lang="fr-FR" altLang="fr-FR" sz="3200" b="1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pic>
        <p:nvPicPr>
          <p:cNvPr id="1229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014" y="146050"/>
            <a:ext cx="1895475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1981200" y="6356351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5333999" y="6310605"/>
            <a:ext cx="521379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fr-FR" altLang="fr-FR" dirty="0">
                <a:solidFill>
                  <a:srgbClr val="000000"/>
                </a:solidFill>
                <a:latin typeface="Calibri" panose="020F0502020204030204" pitchFamily="34" charset="0"/>
              </a:rPr>
              <a:t>CD81 - Assemblée générale </a:t>
            </a:r>
            <a:r>
              <a:rPr lang="fr-FR" altLang="fr-FR" dirty="0" smtClean="0">
                <a:solidFill>
                  <a:srgbClr val="000000"/>
                </a:solidFill>
                <a:latin typeface="Calibri" panose="020F0502020204030204" pitchFamily="34" charset="0"/>
              </a:rPr>
              <a:t>financière 2023/ 2024</a:t>
            </a:r>
            <a:endParaRPr lang="fr-FR" altLang="fr-FR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8D549-51B2-41A9-8264-ED127BC27A2F}" type="slidenum">
              <a:rPr lang="fr-FR" smtClean="0"/>
              <a:t>6</a:t>
            </a:fld>
            <a:endParaRPr lang="fr-FR"/>
          </a:p>
        </p:txBody>
      </p:sp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5298759"/>
              </p:ext>
            </p:extLst>
          </p:nvPr>
        </p:nvGraphicFramePr>
        <p:xfrm>
          <a:off x="1004552" y="1541262"/>
          <a:ext cx="10661560" cy="4370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200400" y="6288402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fr-FR" altLang="fr-FR" dirty="0" smtClean="0">
                <a:solidFill>
                  <a:srgbClr val="000000"/>
                </a:solidFill>
                <a:latin typeface="Calibri" panose="020F0502020204030204" pitchFamily="34" charset="0"/>
              </a:rPr>
              <a:t>09/09/2024</a:t>
            </a:r>
            <a:endParaRPr lang="fr-FR" altLang="fr-FR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5582224"/>
              </p:ext>
            </p:extLst>
          </p:nvPr>
        </p:nvGraphicFramePr>
        <p:xfrm>
          <a:off x="978794" y="1502626"/>
          <a:ext cx="10661560" cy="4370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Graphique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1680614"/>
              </p:ext>
            </p:extLst>
          </p:nvPr>
        </p:nvGraphicFramePr>
        <p:xfrm>
          <a:off x="1635617" y="1427743"/>
          <a:ext cx="8886422" cy="4573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3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3980394"/>
              </p:ext>
            </p:extLst>
          </p:nvPr>
        </p:nvGraphicFramePr>
        <p:xfrm>
          <a:off x="1981200" y="1670050"/>
          <a:ext cx="8450686" cy="4365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5" name="Graphique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9367065"/>
              </p:ext>
            </p:extLst>
          </p:nvPr>
        </p:nvGraphicFramePr>
        <p:xfrm>
          <a:off x="1146220" y="1506828"/>
          <a:ext cx="10341735" cy="4481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491" y="1378039"/>
            <a:ext cx="10637948" cy="4790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244136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4359496" y="740536"/>
            <a:ext cx="4031089" cy="605308"/>
          </a:xfrm>
          <a:prstGeom prst="rect">
            <a:avLst/>
          </a:prstGeom>
          <a:noFill/>
          <a:ln w="28575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fr-FR" altLang="fr-FR" sz="3200" b="1">
                <a:solidFill>
                  <a:srgbClr val="000000"/>
                </a:solidFill>
                <a:latin typeface="Verdana" panose="020B0604030504040204" pitchFamily="34" charset="0"/>
              </a:rPr>
              <a:t>PRODUITS</a:t>
            </a:r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0"/>
            <a:ext cx="1895475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1981200" y="6356351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fr-FR" altLang="fr-FR" dirty="0" smtClean="0">
                <a:solidFill>
                  <a:srgbClr val="000000"/>
                </a:solidFill>
                <a:latin typeface="Calibri" panose="020F0502020204030204" pitchFamily="34" charset="0"/>
              </a:rPr>
              <a:t>09/09/2024</a:t>
            </a:r>
            <a:endParaRPr lang="fr-FR" altLang="fr-FR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4648200" y="6356351"/>
            <a:ext cx="5562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fr-FR" altLang="fr-FR" dirty="0">
                <a:solidFill>
                  <a:srgbClr val="000000"/>
                </a:solidFill>
                <a:latin typeface="Calibri" panose="020F0502020204030204" pitchFamily="34" charset="0"/>
              </a:rPr>
              <a:t>CD81 - Assemblée générale </a:t>
            </a:r>
            <a:r>
              <a:rPr lang="fr-FR" altLang="fr-FR" dirty="0" smtClean="0">
                <a:solidFill>
                  <a:srgbClr val="000000"/>
                </a:solidFill>
                <a:latin typeface="Calibri" panose="020F0502020204030204" pitchFamily="34" charset="0"/>
              </a:rPr>
              <a:t>financière 2023/2024</a:t>
            </a:r>
            <a:endParaRPr lang="fr-FR" altLang="fr-FR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8D549-51B2-41A9-8264-ED127BC27A2F}" type="slidenum">
              <a:rPr lang="fr-FR" smtClean="0"/>
              <a:t>7</a:t>
            </a:fld>
            <a:endParaRPr lang="fr-FR"/>
          </a:p>
        </p:txBody>
      </p:sp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4098309"/>
              </p:ext>
            </p:extLst>
          </p:nvPr>
        </p:nvGraphicFramePr>
        <p:xfrm>
          <a:off x="1481070" y="1268413"/>
          <a:ext cx="9607640" cy="4913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Graphiqu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1688806"/>
              </p:ext>
            </p:extLst>
          </p:nvPr>
        </p:nvGraphicFramePr>
        <p:xfrm>
          <a:off x="1584101" y="1524000"/>
          <a:ext cx="9440214" cy="4284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6699812"/>
              </p:ext>
            </p:extLst>
          </p:nvPr>
        </p:nvGraphicFramePr>
        <p:xfrm>
          <a:off x="1275008" y="1648496"/>
          <a:ext cx="9878096" cy="4288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1191433"/>
              </p:ext>
            </p:extLst>
          </p:nvPr>
        </p:nvGraphicFramePr>
        <p:xfrm>
          <a:off x="1609859" y="1524000"/>
          <a:ext cx="8989453" cy="4438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3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1916767"/>
              </p:ext>
            </p:extLst>
          </p:nvPr>
        </p:nvGraphicFramePr>
        <p:xfrm>
          <a:off x="1030310" y="1524000"/>
          <a:ext cx="10264462" cy="4554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1648496"/>
            <a:ext cx="9323230" cy="4559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5658686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4340179" y="437882"/>
            <a:ext cx="4031089" cy="1086118"/>
          </a:xfrm>
          <a:prstGeom prst="rect">
            <a:avLst/>
          </a:prstGeom>
          <a:noFill/>
          <a:ln w="28575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fr-FR" altLang="fr-FR" sz="32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EVOLUTION DES CHARGES</a:t>
            </a:r>
            <a:endParaRPr lang="fr-FR" altLang="fr-FR" sz="3200" b="1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0"/>
            <a:ext cx="1895475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1981200" y="6356351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fr-FR" altLang="fr-FR" dirty="0" smtClean="0">
                <a:solidFill>
                  <a:srgbClr val="000000"/>
                </a:solidFill>
                <a:latin typeface="Calibri" panose="020F0502020204030204" pitchFamily="34" charset="0"/>
              </a:rPr>
              <a:t>09/09/2024</a:t>
            </a:r>
            <a:endParaRPr lang="fr-FR" altLang="fr-FR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4648199" y="6356351"/>
            <a:ext cx="57836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fr-FR" altLang="fr-FR" dirty="0">
                <a:solidFill>
                  <a:srgbClr val="000000"/>
                </a:solidFill>
                <a:latin typeface="Calibri" panose="020F0502020204030204" pitchFamily="34" charset="0"/>
              </a:rPr>
              <a:t>CD81 - Assemblée générale </a:t>
            </a:r>
            <a:r>
              <a:rPr lang="fr-FR" altLang="fr-FR" dirty="0" smtClean="0">
                <a:solidFill>
                  <a:srgbClr val="000000"/>
                </a:solidFill>
                <a:latin typeface="Calibri" panose="020F0502020204030204" pitchFamily="34" charset="0"/>
              </a:rPr>
              <a:t>financière 2023/2024</a:t>
            </a:r>
            <a:endParaRPr lang="fr-FR" altLang="fr-FR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8D549-51B2-41A9-8264-ED127BC27A2F}" type="slidenum">
              <a:rPr lang="fr-FR" smtClean="0"/>
              <a:t>8</a:t>
            </a:fld>
            <a:endParaRPr lang="fr-FR"/>
          </a:p>
        </p:txBody>
      </p:sp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1524523"/>
              </p:ext>
            </p:extLst>
          </p:nvPr>
        </p:nvGraphicFramePr>
        <p:xfrm>
          <a:off x="914400" y="1918952"/>
          <a:ext cx="10792495" cy="3975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25886039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4340179" y="437882"/>
            <a:ext cx="4031089" cy="1086118"/>
          </a:xfrm>
          <a:prstGeom prst="rect">
            <a:avLst/>
          </a:prstGeom>
          <a:noFill/>
          <a:ln w="28575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fr-FR" altLang="fr-FR" sz="32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EVOLUTION DES PRODUITS</a:t>
            </a:r>
            <a:endParaRPr lang="fr-FR" altLang="fr-FR" sz="3200" b="1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0"/>
            <a:ext cx="1895475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1981200" y="6356351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fr-FR" altLang="fr-FR" dirty="0" smtClean="0">
                <a:solidFill>
                  <a:srgbClr val="000000"/>
                </a:solidFill>
                <a:latin typeface="Calibri" panose="020F0502020204030204" pitchFamily="34" charset="0"/>
              </a:rPr>
              <a:t>09/09/2024</a:t>
            </a:r>
          </a:p>
          <a:p>
            <a:pPr eaLnBrk="1" hangingPunct="1">
              <a:buClrTx/>
              <a:buFontTx/>
              <a:buNone/>
            </a:pPr>
            <a:endParaRPr lang="fr-FR" altLang="fr-FR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4648200" y="6356351"/>
            <a:ext cx="508822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fr-FR" altLang="fr-FR" dirty="0">
                <a:solidFill>
                  <a:srgbClr val="000000"/>
                </a:solidFill>
                <a:latin typeface="Calibri" panose="020F0502020204030204" pitchFamily="34" charset="0"/>
              </a:rPr>
              <a:t>CD81 - Assemblée générale </a:t>
            </a:r>
            <a:r>
              <a:rPr lang="fr-FR" altLang="fr-FR" dirty="0" smtClean="0">
                <a:solidFill>
                  <a:srgbClr val="000000"/>
                </a:solidFill>
                <a:latin typeface="Calibri" panose="020F0502020204030204" pitchFamily="34" charset="0"/>
              </a:rPr>
              <a:t>financière 2023/2024</a:t>
            </a:r>
            <a:endParaRPr lang="fr-FR" altLang="fr-FR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fr-FR" alt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8D549-51B2-41A9-8264-ED127BC27A2F}" type="slidenum">
              <a:rPr lang="fr-FR" smtClean="0"/>
              <a:t>9</a:t>
            </a:fld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341" y="2060575"/>
            <a:ext cx="9929611" cy="3940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4888049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1914</TotalTime>
  <Words>1283</Words>
  <Application>Microsoft Office PowerPoint</Application>
  <PresentationFormat>Grand écran</PresentationFormat>
  <Paragraphs>286</Paragraphs>
  <Slides>14</Slides>
  <Notes>14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1" baseType="lpstr">
      <vt:lpstr>Microsoft YaHei</vt:lpstr>
      <vt:lpstr>Arial</vt:lpstr>
      <vt:lpstr>Calibri</vt:lpstr>
      <vt:lpstr>Calibri Light</vt:lpstr>
      <vt:lpstr>Times New Roman</vt:lpstr>
      <vt:lpstr>Verdana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Président Rugby81</dc:creator>
  <cp:lastModifiedBy>Utilisateur</cp:lastModifiedBy>
  <cp:revision>248</cp:revision>
  <cp:lastPrinted>2020-12-03T13:22:41Z</cp:lastPrinted>
  <dcterms:created xsi:type="dcterms:W3CDTF">2019-12-09T15:58:42Z</dcterms:created>
  <dcterms:modified xsi:type="dcterms:W3CDTF">2024-09-16T08:40:30Z</dcterms:modified>
</cp:coreProperties>
</file>